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66" r:id="rId5"/>
    <p:sldId id="267" r:id="rId6"/>
    <p:sldId id="259" r:id="rId7"/>
    <p:sldId id="260" r:id="rId8"/>
    <p:sldId id="261" r:id="rId9"/>
    <p:sldId id="262" r:id="rId10"/>
    <p:sldId id="263" r:id="rId11"/>
    <p:sldId id="264" r:id="rId12"/>
    <p:sldId id="265"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Poppins" panose="00000500000000000000" pitchFamily="2" charset="0"/>
      <p:regular r:id="rId19"/>
      <p:bold r:id="rId20"/>
      <p:italic r:id="rId21"/>
      <p:boldItalic r:id="rId22"/>
    </p:embeddedFont>
    <p:embeddedFont>
      <p:font typeface="Poppins Bold" panose="00000800000000000000" charset="0"/>
      <p:regular r:id="rId23"/>
    </p:embeddedFont>
    <p:embeddedFont>
      <p:font typeface="Poppins Semi-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B7834-09CB-4FDD-A806-3B30DE6B8688}" type="datetimeFigureOut">
              <a:rPr lang="en-IN" smtClean="0"/>
              <a:t>15-10-2023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EC897A-9806-453C-8DA7-66F98E62D45B}" type="slidenum">
              <a:rPr lang="en-IN" smtClean="0"/>
              <a:t>‹#›</a:t>
            </a:fld>
            <a:endParaRPr lang="en-IN"/>
          </a:p>
        </p:txBody>
      </p:sp>
    </p:spTree>
    <p:extLst>
      <p:ext uri="{BB962C8B-B14F-4D97-AF65-F5344CB8AC3E}">
        <p14:creationId xmlns:p14="http://schemas.microsoft.com/office/powerpoint/2010/main" val="1916323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6.svg"/><Relationship Id="rId3" Type="http://schemas.openxmlformats.org/officeDocument/2006/relationships/image" Target="../media/image7.svg"/><Relationship Id="rId7" Type="http://schemas.openxmlformats.org/officeDocument/2006/relationships/image" Target="../media/image5.svg"/><Relationship Id="rId12"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4.svg"/><Relationship Id="rId5" Type="http://schemas.openxmlformats.org/officeDocument/2006/relationships/image" Target="../media/image9.svg"/><Relationship Id="rId15" Type="http://schemas.openxmlformats.org/officeDocument/2006/relationships/image" Target="../media/image42.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3.sv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43.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44.jpe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image" Target="../media/image16.svg"/><Relationship Id="rId4" Type="http://schemas.openxmlformats.org/officeDocument/2006/relationships/image" Target="../media/image3.svg"/><Relationship Id="rId9" Type="http://schemas.openxmlformats.org/officeDocument/2006/relationships/image" Target="../media/image15.png"/><Relationship Id="rId14" Type="http://schemas.openxmlformats.org/officeDocument/2006/relationships/image" Target="../media/image20.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1.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2.svg"/><Relationship Id="rId17" Type="http://schemas.openxmlformats.org/officeDocument/2006/relationships/image" Target="../media/image16.sv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1.png"/><Relationship Id="rId5" Type="http://schemas.openxmlformats.org/officeDocument/2006/relationships/image" Target="../media/image4.png"/><Relationship Id="rId15" Type="http://schemas.openxmlformats.org/officeDocument/2006/relationships/image" Target="../media/image14.sv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3.png"/><Relationship Id="rId3" Type="http://schemas.openxmlformats.org/officeDocument/2006/relationships/image" Target="../media/image7.svg"/><Relationship Id="rId7" Type="http://schemas.openxmlformats.org/officeDocument/2006/relationships/image" Target="../media/image5.svg"/><Relationship Id="rId12"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6.svg"/><Relationship Id="rId5" Type="http://schemas.openxmlformats.org/officeDocument/2006/relationships/image" Target="../media/image9.svg"/><Relationship Id="rId10"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28.png"/><Relationship Id="rId18" Type="http://schemas.openxmlformats.org/officeDocument/2006/relationships/image" Target="../media/image7.svg"/><Relationship Id="rId3" Type="http://schemas.openxmlformats.org/officeDocument/2006/relationships/image" Target="../media/image24.png"/><Relationship Id="rId21" Type="http://schemas.openxmlformats.org/officeDocument/2006/relationships/image" Target="../media/image4.png"/><Relationship Id="rId7" Type="http://schemas.openxmlformats.org/officeDocument/2006/relationships/image" Target="../media/image2.png"/><Relationship Id="rId12" Type="http://schemas.openxmlformats.org/officeDocument/2006/relationships/image" Target="../media/image27.svg"/><Relationship Id="rId17" Type="http://schemas.openxmlformats.org/officeDocument/2006/relationships/image" Target="../media/image6.png"/><Relationship Id="rId2" Type="http://schemas.openxmlformats.org/officeDocument/2006/relationships/image" Target="../media/image1.jpeg"/><Relationship Id="rId16" Type="http://schemas.openxmlformats.org/officeDocument/2006/relationships/image" Target="../media/image31.svg"/><Relationship Id="rId20" Type="http://schemas.openxmlformats.org/officeDocument/2006/relationships/image" Target="../media/image9.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6.png"/><Relationship Id="rId24" Type="http://schemas.openxmlformats.org/officeDocument/2006/relationships/image" Target="../media/image33.svg"/><Relationship Id="rId5" Type="http://schemas.openxmlformats.org/officeDocument/2006/relationships/image" Target="../media/image15.png"/><Relationship Id="rId15" Type="http://schemas.openxmlformats.org/officeDocument/2006/relationships/image" Target="../media/image30.png"/><Relationship Id="rId23" Type="http://schemas.openxmlformats.org/officeDocument/2006/relationships/image" Target="../media/image32.png"/><Relationship Id="rId10" Type="http://schemas.openxmlformats.org/officeDocument/2006/relationships/image" Target="../media/image14.svg"/><Relationship Id="rId19" Type="http://schemas.openxmlformats.org/officeDocument/2006/relationships/image" Target="../media/image8.png"/><Relationship Id="rId4" Type="http://schemas.openxmlformats.org/officeDocument/2006/relationships/image" Target="../media/image25.svg"/><Relationship Id="rId9" Type="http://schemas.openxmlformats.org/officeDocument/2006/relationships/image" Target="../media/image13.png"/><Relationship Id="rId14" Type="http://schemas.openxmlformats.org/officeDocument/2006/relationships/image" Target="../media/image29.svg"/><Relationship Id="rId22"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4.png"/><Relationship Id="rId18" Type="http://schemas.openxmlformats.org/officeDocument/2006/relationships/image" Target="../media/image37.svg"/><Relationship Id="rId3" Type="http://schemas.openxmlformats.org/officeDocument/2006/relationships/image" Target="../media/image2.png"/><Relationship Id="rId7" Type="http://schemas.openxmlformats.org/officeDocument/2006/relationships/image" Target="../media/image15.png"/><Relationship Id="rId12" Type="http://schemas.openxmlformats.org/officeDocument/2006/relationships/image" Target="../media/image9.svg"/><Relationship Id="rId17" Type="http://schemas.openxmlformats.org/officeDocument/2006/relationships/image" Target="../media/image36.png"/><Relationship Id="rId2" Type="http://schemas.openxmlformats.org/officeDocument/2006/relationships/image" Target="../media/image1.jpeg"/><Relationship Id="rId16" Type="http://schemas.openxmlformats.org/officeDocument/2006/relationships/image" Target="../media/image35.svg"/><Relationship Id="rId20"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8.png"/><Relationship Id="rId5" Type="http://schemas.openxmlformats.org/officeDocument/2006/relationships/image" Target="../media/image13.png"/><Relationship Id="rId15" Type="http://schemas.openxmlformats.org/officeDocument/2006/relationships/image" Target="../media/image34.png"/><Relationship Id="rId10" Type="http://schemas.openxmlformats.org/officeDocument/2006/relationships/image" Target="../media/image7.svg"/><Relationship Id="rId19" Type="http://schemas.openxmlformats.org/officeDocument/2006/relationships/image" Target="../media/image38.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5.sv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045" t="-28272" b="-21823"/>
            </a:stretch>
          </a:blipFill>
        </p:spPr>
        <p:txBody>
          <a:bodyPr/>
          <a:lstStyle/>
          <a:p>
            <a:endParaRPr lang="en-IN"/>
          </a:p>
        </p:txBody>
      </p:sp>
      <p:sp>
        <p:nvSpPr>
          <p:cNvPr id="3" name="Freeform 3"/>
          <p:cNvSpPr/>
          <p:nvPr/>
        </p:nvSpPr>
        <p:spPr>
          <a:xfrm>
            <a:off x="-397306" y="147197"/>
            <a:ext cx="9890641" cy="9890641"/>
          </a:xfrm>
          <a:custGeom>
            <a:avLst/>
            <a:gdLst/>
            <a:ahLst/>
            <a:cxnLst/>
            <a:rect l="l" t="t" r="r" b="b"/>
            <a:pathLst>
              <a:path w="9890641" h="9890641">
                <a:moveTo>
                  <a:pt x="0" y="0"/>
                </a:moveTo>
                <a:lnTo>
                  <a:pt x="9890641" y="0"/>
                </a:lnTo>
                <a:lnTo>
                  <a:pt x="9890641" y="9890641"/>
                </a:lnTo>
                <a:lnTo>
                  <a:pt x="0" y="98906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rot="-5400000">
            <a:off x="228300" y="772803"/>
            <a:ext cx="8639430" cy="8639430"/>
          </a:xfrm>
          <a:custGeom>
            <a:avLst/>
            <a:gdLst/>
            <a:ahLst/>
            <a:cxnLst/>
            <a:rect l="l" t="t" r="r" b="b"/>
            <a:pathLst>
              <a:path w="8639430" h="8639430">
                <a:moveTo>
                  <a:pt x="0" y="0"/>
                </a:moveTo>
                <a:lnTo>
                  <a:pt x="8639430" y="0"/>
                </a:lnTo>
                <a:lnTo>
                  <a:pt x="8639430" y="8639430"/>
                </a:lnTo>
                <a:lnTo>
                  <a:pt x="0" y="86394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rot="-7934286">
            <a:off x="-3081315" y="-1390751"/>
            <a:ext cx="11951768" cy="2781502"/>
          </a:xfrm>
          <a:custGeom>
            <a:avLst/>
            <a:gdLst/>
            <a:ahLst/>
            <a:cxnLst/>
            <a:rect l="l" t="t" r="r" b="b"/>
            <a:pathLst>
              <a:path w="11951768" h="2781502">
                <a:moveTo>
                  <a:pt x="0" y="0"/>
                </a:moveTo>
                <a:lnTo>
                  <a:pt x="11951768" y="0"/>
                </a:lnTo>
                <a:lnTo>
                  <a:pt x="11951768" y="2781502"/>
                </a:lnTo>
                <a:lnTo>
                  <a:pt x="0" y="27815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rot="-7934286" flipH="1">
            <a:off x="99537" y="8529370"/>
            <a:ext cx="11951768" cy="2781502"/>
          </a:xfrm>
          <a:custGeom>
            <a:avLst/>
            <a:gdLst/>
            <a:ahLst/>
            <a:cxnLst/>
            <a:rect l="l" t="t" r="r" b="b"/>
            <a:pathLst>
              <a:path w="11951768" h="2781502">
                <a:moveTo>
                  <a:pt x="11951769" y="0"/>
                </a:moveTo>
                <a:lnTo>
                  <a:pt x="0" y="0"/>
                </a:lnTo>
                <a:lnTo>
                  <a:pt x="0" y="2781502"/>
                </a:lnTo>
                <a:lnTo>
                  <a:pt x="11951769" y="2781502"/>
                </a:lnTo>
                <a:lnTo>
                  <a:pt x="11951769"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rot="-7934286" flipH="1">
            <a:off x="5046624" y="7250167"/>
            <a:ext cx="4442769" cy="1033953"/>
          </a:xfrm>
          <a:custGeom>
            <a:avLst/>
            <a:gdLst/>
            <a:ahLst/>
            <a:cxnLst/>
            <a:rect l="l" t="t" r="r" b="b"/>
            <a:pathLst>
              <a:path w="4442769" h="1033953">
                <a:moveTo>
                  <a:pt x="4442769" y="0"/>
                </a:moveTo>
                <a:lnTo>
                  <a:pt x="0" y="0"/>
                </a:lnTo>
                <a:lnTo>
                  <a:pt x="0" y="1033953"/>
                </a:lnTo>
                <a:lnTo>
                  <a:pt x="4442769" y="1033953"/>
                </a:lnTo>
                <a:lnTo>
                  <a:pt x="4442769"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Freeform 8"/>
          <p:cNvSpPr/>
          <p:nvPr/>
        </p:nvSpPr>
        <p:spPr>
          <a:xfrm rot="-7934286" flipH="1">
            <a:off x="7263545" y="9984645"/>
            <a:ext cx="1723944" cy="401209"/>
          </a:xfrm>
          <a:custGeom>
            <a:avLst/>
            <a:gdLst/>
            <a:ahLst/>
            <a:cxnLst/>
            <a:rect l="l" t="t" r="r" b="b"/>
            <a:pathLst>
              <a:path w="1723944" h="401209">
                <a:moveTo>
                  <a:pt x="1723944" y="0"/>
                </a:moveTo>
                <a:lnTo>
                  <a:pt x="0" y="0"/>
                </a:lnTo>
                <a:lnTo>
                  <a:pt x="0" y="401209"/>
                </a:lnTo>
                <a:lnTo>
                  <a:pt x="1723944" y="401209"/>
                </a:lnTo>
                <a:lnTo>
                  <a:pt x="1723944"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9" name="Freeform 9"/>
          <p:cNvSpPr/>
          <p:nvPr/>
        </p:nvSpPr>
        <p:spPr>
          <a:xfrm rot="-7934286">
            <a:off x="-146946" y="2061359"/>
            <a:ext cx="4442769" cy="1033953"/>
          </a:xfrm>
          <a:custGeom>
            <a:avLst/>
            <a:gdLst/>
            <a:ahLst/>
            <a:cxnLst/>
            <a:rect l="l" t="t" r="r" b="b"/>
            <a:pathLst>
              <a:path w="4442769" h="1033953">
                <a:moveTo>
                  <a:pt x="0" y="0"/>
                </a:moveTo>
                <a:lnTo>
                  <a:pt x="4442769" y="0"/>
                </a:lnTo>
                <a:lnTo>
                  <a:pt x="4442769" y="1033953"/>
                </a:lnTo>
                <a:lnTo>
                  <a:pt x="0" y="10339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0" name="Freeform 10"/>
          <p:cNvSpPr/>
          <p:nvPr/>
        </p:nvSpPr>
        <p:spPr>
          <a:xfrm>
            <a:off x="562730" y="1373888"/>
            <a:ext cx="7970569" cy="7970569"/>
          </a:xfrm>
          <a:custGeom>
            <a:avLst/>
            <a:gdLst/>
            <a:ahLst/>
            <a:cxnLst/>
            <a:rect l="l" t="t" r="r" b="b"/>
            <a:pathLst>
              <a:path w="7970569" h="7970569">
                <a:moveTo>
                  <a:pt x="0" y="0"/>
                </a:moveTo>
                <a:lnTo>
                  <a:pt x="7970569" y="0"/>
                </a:lnTo>
                <a:lnTo>
                  <a:pt x="7970569" y="7970569"/>
                </a:lnTo>
                <a:lnTo>
                  <a:pt x="0" y="79705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1" name="Freeform 11"/>
          <p:cNvSpPr/>
          <p:nvPr/>
        </p:nvSpPr>
        <p:spPr>
          <a:xfrm rot="-5400000">
            <a:off x="970512" y="1515015"/>
            <a:ext cx="7155005" cy="7155005"/>
          </a:xfrm>
          <a:custGeom>
            <a:avLst/>
            <a:gdLst/>
            <a:ahLst/>
            <a:cxnLst/>
            <a:rect l="l" t="t" r="r" b="b"/>
            <a:pathLst>
              <a:path w="7155005" h="7155005">
                <a:moveTo>
                  <a:pt x="0" y="0"/>
                </a:moveTo>
                <a:lnTo>
                  <a:pt x="7155005" y="0"/>
                </a:lnTo>
                <a:lnTo>
                  <a:pt x="7155005" y="7155005"/>
                </a:lnTo>
                <a:lnTo>
                  <a:pt x="0" y="71550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12" name="Group 12"/>
          <p:cNvGrpSpPr>
            <a:grpSpLocks noChangeAspect="1"/>
          </p:cNvGrpSpPr>
          <p:nvPr/>
        </p:nvGrpSpPr>
        <p:grpSpPr>
          <a:xfrm>
            <a:off x="1224069" y="1768586"/>
            <a:ext cx="6647891" cy="6647864"/>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83794" t="-13604" r="-622" b="-9341"/>
              </a:stretch>
            </a:blipFill>
          </p:spPr>
          <p:txBody>
            <a:bodyPr/>
            <a:lstStyle/>
            <a:p>
              <a:endParaRPr lang="en-IN"/>
            </a:p>
          </p:txBody>
        </p:sp>
      </p:grpSp>
      <p:sp>
        <p:nvSpPr>
          <p:cNvPr id="14" name="Freeform 14"/>
          <p:cNvSpPr/>
          <p:nvPr/>
        </p:nvSpPr>
        <p:spPr>
          <a:xfrm rot="-7934286">
            <a:off x="1304649" y="-300391"/>
            <a:ext cx="1723944" cy="401209"/>
          </a:xfrm>
          <a:custGeom>
            <a:avLst/>
            <a:gdLst/>
            <a:ahLst/>
            <a:cxnLst/>
            <a:rect l="l" t="t" r="r" b="b"/>
            <a:pathLst>
              <a:path w="1723944" h="401209">
                <a:moveTo>
                  <a:pt x="0" y="0"/>
                </a:moveTo>
                <a:lnTo>
                  <a:pt x="1723944" y="0"/>
                </a:lnTo>
                <a:lnTo>
                  <a:pt x="1723944" y="401208"/>
                </a:lnTo>
                <a:lnTo>
                  <a:pt x="0" y="4012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5" name="TextBox 15"/>
          <p:cNvSpPr txBox="1"/>
          <p:nvPr/>
        </p:nvSpPr>
        <p:spPr>
          <a:xfrm>
            <a:off x="9493335" y="2401941"/>
            <a:ext cx="8115300" cy="2413104"/>
          </a:xfrm>
          <a:prstGeom prst="rect">
            <a:avLst/>
          </a:prstGeom>
        </p:spPr>
        <p:txBody>
          <a:bodyPr lIns="0" tIns="0" rIns="0" bIns="0" rtlCol="0" anchor="t">
            <a:spAutoFit/>
          </a:bodyPr>
          <a:lstStyle/>
          <a:p>
            <a:pPr algn="r">
              <a:lnSpc>
                <a:spcPts val="9218"/>
              </a:lnSpc>
            </a:pPr>
            <a:r>
              <a:rPr lang="en-US" sz="8016" spc="-240">
                <a:solidFill>
                  <a:srgbClr val="FFFFFF"/>
                </a:solidFill>
                <a:latin typeface="Poppins Bold"/>
              </a:rPr>
              <a:t>Forecasting Footfall Trends</a:t>
            </a:r>
          </a:p>
        </p:txBody>
      </p:sp>
      <p:sp>
        <p:nvSpPr>
          <p:cNvPr id="16" name="TextBox 16"/>
          <p:cNvSpPr txBox="1"/>
          <p:nvPr/>
        </p:nvSpPr>
        <p:spPr>
          <a:xfrm>
            <a:off x="7268008" y="5736906"/>
            <a:ext cx="10159921" cy="2393419"/>
          </a:xfrm>
          <a:prstGeom prst="rect">
            <a:avLst/>
          </a:prstGeom>
        </p:spPr>
        <p:txBody>
          <a:bodyPr lIns="0" tIns="0" rIns="0" bIns="0" rtlCol="0" anchor="t">
            <a:spAutoFit/>
          </a:bodyPr>
          <a:lstStyle/>
          <a:p>
            <a:pPr algn="r">
              <a:lnSpc>
                <a:spcPts val="9103"/>
              </a:lnSpc>
            </a:pPr>
            <a:r>
              <a:rPr lang="en-US" sz="7916" spc="-237">
                <a:solidFill>
                  <a:srgbClr val="FFD200"/>
                </a:solidFill>
                <a:latin typeface="Poppins Bold"/>
              </a:rPr>
              <a:t>A data driven Approach</a:t>
            </a:r>
          </a:p>
        </p:txBody>
      </p:sp>
      <p:sp>
        <p:nvSpPr>
          <p:cNvPr id="17" name="TextBox 17"/>
          <p:cNvSpPr txBox="1"/>
          <p:nvPr/>
        </p:nvSpPr>
        <p:spPr>
          <a:xfrm>
            <a:off x="11214710" y="913684"/>
            <a:ext cx="5571742" cy="800743"/>
          </a:xfrm>
          <a:prstGeom prst="rect">
            <a:avLst/>
          </a:prstGeom>
        </p:spPr>
        <p:txBody>
          <a:bodyPr lIns="0" tIns="0" rIns="0" bIns="0" rtlCol="0" anchor="t">
            <a:spAutoFit/>
          </a:bodyPr>
          <a:lstStyle/>
          <a:p>
            <a:pPr algn="r">
              <a:lnSpc>
                <a:spcPts val="3078"/>
              </a:lnSpc>
            </a:pPr>
            <a:r>
              <a:rPr lang="en-US" sz="2700">
                <a:solidFill>
                  <a:srgbClr val="FFFFFF"/>
                </a:solidFill>
                <a:latin typeface="Poppins Bold"/>
              </a:rPr>
              <a:t>Presentation by Data_Titans</a:t>
            </a:r>
          </a:p>
          <a:p>
            <a:pPr algn="r">
              <a:lnSpc>
                <a:spcPts val="3078"/>
              </a:lnSpc>
            </a:pPr>
            <a:r>
              <a:rPr lang="en-US" sz="2700">
                <a:solidFill>
                  <a:srgbClr val="FFFFFF"/>
                </a:solidFill>
                <a:latin typeface="Poppins Bold"/>
              </a:rPr>
              <a:t>Serial No: - D49.</a:t>
            </a:r>
          </a:p>
        </p:txBody>
      </p:sp>
      <p:sp>
        <p:nvSpPr>
          <p:cNvPr id="18" name="Freeform 18"/>
          <p:cNvSpPr/>
          <p:nvPr/>
        </p:nvSpPr>
        <p:spPr>
          <a:xfrm rot="-5400000">
            <a:off x="7419032" y="673230"/>
            <a:ext cx="905856" cy="905856"/>
          </a:xfrm>
          <a:custGeom>
            <a:avLst/>
            <a:gdLst/>
            <a:ahLst/>
            <a:cxnLst/>
            <a:rect l="l" t="t" r="r" b="b"/>
            <a:pathLst>
              <a:path w="905856" h="905856">
                <a:moveTo>
                  <a:pt x="0" y="0"/>
                </a:moveTo>
                <a:lnTo>
                  <a:pt x="905856" y="0"/>
                </a:lnTo>
                <a:lnTo>
                  <a:pt x="905856" y="905856"/>
                </a:lnTo>
                <a:lnTo>
                  <a:pt x="0" y="9058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9" name="Freeform 19"/>
          <p:cNvSpPr/>
          <p:nvPr/>
        </p:nvSpPr>
        <p:spPr>
          <a:xfrm rot="-5400000">
            <a:off x="304395" y="8372624"/>
            <a:ext cx="1448609" cy="1448609"/>
          </a:xfrm>
          <a:custGeom>
            <a:avLst/>
            <a:gdLst/>
            <a:ahLst/>
            <a:cxnLst/>
            <a:rect l="l" t="t" r="r" b="b"/>
            <a:pathLst>
              <a:path w="1448609" h="1448609">
                <a:moveTo>
                  <a:pt x="0" y="0"/>
                </a:moveTo>
                <a:lnTo>
                  <a:pt x="1448610" y="0"/>
                </a:lnTo>
                <a:lnTo>
                  <a:pt x="1448610" y="1448610"/>
                </a:lnTo>
                <a:lnTo>
                  <a:pt x="0" y="14486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20" name="TextBox 20"/>
          <p:cNvSpPr txBox="1"/>
          <p:nvPr/>
        </p:nvSpPr>
        <p:spPr>
          <a:xfrm>
            <a:off x="14000581" y="4532373"/>
            <a:ext cx="447970" cy="1251054"/>
          </a:xfrm>
          <a:prstGeom prst="rect">
            <a:avLst/>
          </a:prstGeom>
        </p:spPr>
        <p:txBody>
          <a:bodyPr lIns="0" tIns="0" rIns="0" bIns="0" rtlCol="0" anchor="t">
            <a:spAutoFit/>
          </a:bodyPr>
          <a:lstStyle/>
          <a:p>
            <a:pPr algn="r">
              <a:lnSpc>
                <a:spcPts val="9218"/>
              </a:lnSpc>
            </a:pPr>
            <a:r>
              <a:rPr lang="en-US" sz="8016" spc="-240">
                <a:solidFill>
                  <a:srgbClr val="FF00CC"/>
                </a:solidFill>
                <a:latin typeface="Poppins Bold"/>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10266"/>
        </a:solidFill>
        <a:effectLst/>
      </p:bgPr>
    </p:bg>
    <p:spTree>
      <p:nvGrpSpPr>
        <p:cNvPr id="1" name=""/>
        <p:cNvGrpSpPr/>
        <p:nvPr/>
      </p:nvGrpSpPr>
      <p:grpSpPr>
        <a:xfrm>
          <a:off x="0" y="0"/>
          <a:ext cx="0" cy="0"/>
          <a:chOff x="0" y="0"/>
          <a:chExt cx="0" cy="0"/>
        </a:xfrm>
      </p:grpSpPr>
      <p:sp>
        <p:nvSpPr>
          <p:cNvPr id="2" name="Freeform 2"/>
          <p:cNvSpPr/>
          <p:nvPr/>
        </p:nvSpPr>
        <p:spPr>
          <a:xfrm rot="-7934286" flipH="1">
            <a:off x="-2014529" y="-1377582"/>
            <a:ext cx="5262418" cy="1224708"/>
          </a:xfrm>
          <a:custGeom>
            <a:avLst/>
            <a:gdLst/>
            <a:ahLst/>
            <a:cxnLst/>
            <a:rect l="l" t="t" r="r" b="b"/>
            <a:pathLst>
              <a:path w="5262418" h="1224708">
                <a:moveTo>
                  <a:pt x="5262418" y="0"/>
                </a:moveTo>
                <a:lnTo>
                  <a:pt x="0" y="0"/>
                </a:lnTo>
                <a:lnTo>
                  <a:pt x="0" y="1224708"/>
                </a:lnTo>
                <a:lnTo>
                  <a:pt x="5262418" y="1224708"/>
                </a:lnTo>
                <a:lnTo>
                  <a:pt x="526241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7934286" flipH="1">
            <a:off x="-1527607" y="-25638"/>
            <a:ext cx="2771793" cy="645072"/>
          </a:xfrm>
          <a:custGeom>
            <a:avLst/>
            <a:gdLst/>
            <a:ahLst/>
            <a:cxnLst/>
            <a:rect l="l" t="t" r="r" b="b"/>
            <a:pathLst>
              <a:path w="2771793" h="645072">
                <a:moveTo>
                  <a:pt x="2771794" y="0"/>
                </a:moveTo>
                <a:lnTo>
                  <a:pt x="0" y="0"/>
                </a:lnTo>
                <a:lnTo>
                  <a:pt x="0" y="645072"/>
                </a:lnTo>
                <a:lnTo>
                  <a:pt x="2771794" y="645072"/>
                </a:lnTo>
                <a:lnTo>
                  <a:pt x="277179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7934286">
            <a:off x="214695" y="-209830"/>
            <a:ext cx="1373710" cy="319700"/>
          </a:xfrm>
          <a:custGeom>
            <a:avLst/>
            <a:gdLst/>
            <a:ahLst/>
            <a:cxnLst/>
            <a:rect l="l" t="t" r="r" b="b"/>
            <a:pathLst>
              <a:path w="1373710" h="319700">
                <a:moveTo>
                  <a:pt x="0" y="0"/>
                </a:moveTo>
                <a:lnTo>
                  <a:pt x="1373710" y="0"/>
                </a:lnTo>
                <a:lnTo>
                  <a:pt x="1373710" y="319700"/>
                </a:lnTo>
                <a:lnTo>
                  <a:pt x="0" y="319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5400000">
            <a:off x="2233761" y="296898"/>
            <a:ext cx="731802" cy="731802"/>
          </a:xfrm>
          <a:custGeom>
            <a:avLst/>
            <a:gdLst/>
            <a:ahLst/>
            <a:cxnLst/>
            <a:rect l="l" t="t" r="r" b="b"/>
            <a:pathLst>
              <a:path w="731802" h="731802">
                <a:moveTo>
                  <a:pt x="0" y="0"/>
                </a:moveTo>
                <a:lnTo>
                  <a:pt x="731802" y="0"/>
                </a:lnTo>
                <a:lnTo>
                  <a:pt x="731802" y="731802"/>
                </a:lnTo>
                <a:lnTo>
                  <a:pt x="0" y="7318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7849846">
            <a:off x="14842006" y="-1558841"/>
            <a:ext cx="5703132" cy="1327274"/>
          </a:xfrm>
          <a:custGeom>
            <a:avLst/>
            <a:gdLst/>
            <a:ahLst/>
            <a:cxnLst/>
            <a:rect l="l" t="t" r="r" b="b"/>
            <a:pathLst>
              <a:path w="5703132" h="1327274">
                <a:moveTo>
                  <a:pt x="0" y="0"/>
                </a:moveTo>
                <a:lnTo>
                  <a:pt x="5703132" y="0"/>
                </a:lnTo>
                <a:lnTo>
                  <a:pt x="5703132" y="1327274"/>
                </a:lnTo>
                <a:lnTo>
                  <a:pt x="0" y="13272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rot="7840061" flipH="1">
            <a:off x="16428590" y="-146925"/>
            <a:ext cx="1416975" cy="329769"/>
          </a:xfrm>
          <a:custGeom>
            <a:avLst/>
            <a:gdLst/>
            <a:ahLst/>
            <a:cxnLst/>
            <a:rect l="l" t="t" r="r" b="b"/>
            <a:pathLst>
              <a:path w="1416975" h="329769">
                <a:moveTo>
                  <a:pt x="1416975" y="0"/>
                </a:moveTo>
                <a:lnTo>
                  <a:pt x="0" y="0"/>
                </a:lnTo>
                <a:lnTo>
                  <a:pt x="0" y="329769"/>
                </a:lnTo>
                <a:lnTo>
                  <a:pt x="1416975" y="329769"/>
                </a:lnTo>
                <a:lnTo>
                  <a:pt x="141697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rot="7883251">
            <a:off x="16956597" y="-57052"/>
            <a:ext cx="3041758" cy="707900"/>
          </a:xfrm>
          <a:custGeom>
            <a:avLst/>
            <a:gdLst/>
            <a:ahLst/>
            <a:cxnLst/>
            <a:rect l="l" t="t" r="r" b="b"/>
            <a:pathLst>
              <a:path w="3041758" h="707900">
                <a:moveTo>
                  <a:pt x="0" y="0"/>
                </a:moveTo>
                <a:lnTo>
                  <a:pt x="3041759" y="0"/>
                </a:lnTo>
                <a:lnTo>
                  <a:pt x="3041759" y="707900"/>
                </a:lnTo>
                <a:lnTo>
                  <a:pt x="0" y="707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rot="-5400000">
            <a:off x="15223650" y="299716"/>
            <a:ext cx="728984" cy="728984"/>
          </a:xfrm>
          <a:custGeom>
            <a:avLst/>
            <a:gdLst/>
            <a:ahLst/>
            <a:cxnLst/>
            <a:rect l="l" t="t" r="r" b="b"/>
            <a:pathLst>
              <a:path w="728984" h="728984">
                <a:moveTo>
                  <a:pt x="0" y="0"/>
                </a:moveTo>
                <a:lnTo>
                  <a:pt x="728984" y="0"/>
                </a:lnTo>
                <a:lnTo>
                  <a:pt x="728984" y="728984"/>
                </a:lnTo>
                <a:lnTo>
                  <a:pt x="0" y="7289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1" name="TextBox 11"/>
          <p:cNvSpPr txBox="1"/>
          <p:nvPr/>
        </p:nvSpPr>
        <p:spPr>
          <a:xfrm>
            <a:off x="5098281" y="1019175"/>
            <a:ext cx="8091439" cy="687705"/>
          </a:xfrm>
          <a:prstGeom prst="rect">
            <a:avLst/>
          </a:prstGeom>
        </p:spPr>
        <p:txBody>
          <a:bodyPr lIns="0" tIns="0" rIns="0" bIns="0" rtlCol="0" anchor="t">
            <a:spAutoFit/>
          </a:bodyPr>
          <a:lstStyle/>
          <a:p>
            <a:pPr algn="ctr">
              <a:lnSpc>
                <a:spcPts val="5084"/>
              </a:lnSpc>
            </a:pPr>
            <a:r>
              <a:rPr lang="en-US" sz="4500" spc="-135">
                <a:solidFill>
                  <a:srgbClr val="FFD200"/>
                </a:solidFill>
                <a:latin typeface="Poppins Bold"/>
              </a:rPr>
              <a:t>PREDICTIONS</a:t>
            </a:r>
          </a:p>
        </p:txBody>
      </p:sp>
      <p:sp>
        <p:nvSpPr>
          <p:cNvPr id="12" name="TextBox 12"/>
          <p:cNvSpPr txBox="1"/>
          <p:nvPr/>
        </p:nvSpPr>
        <p:spPr>
          <a:xfrm>
            <a:off x="1981200" y="3085034"/>
            <a:ext cx="4504690" cy="820738"/>
          </a:xfrm>
          <a:prstGeom prst="rect">
            <a:avLst/>
          </a:prstGeom>
        </p:spPr>
        <p:txBody>
          <a:bodyPr lIns="0" tIns="0" rIns="0" bIns="0" rtlCol="0" anchor="t">
            <a:spAutoFit/>
          </a:bodyPr>
          <a:lstStyle/>
          <a:p>
            <a:pPr algn="ctr">
              <a:lnSpc>
                <a:spcPts val="3163"/>
              </a:lnSpc>
              <a:spcBef>
                <a:spcPct val="0"/>
              </a:spcBef>
            </a:pPr>
            <a:r>
              <a:rPr lang="en-US" sz="2799" spc="-83" dirty="0">
                <a:solidFill>
                  <a:srgbClr val="FF00CC"/>
                </a:solidFill>
                <a:latin typeface="Poppins Bold"/>
              </a:rPr>
              <a:t>Prediction with ARIMA directly on footfall </a:t>
            </a:r>
          </a:p>
        </p:txBody>
      </p:sp>
      <p:sp>
        <p:nvSpPr>
          <p:cNvPr id="13" name="TextBox 13"/>
          <p:cNvSpPr txBox="1"/>
          <p:nvPr/>
        </p:nvSpPr>
        <p:spPr>
          <a:xfrm>
            <a:off x="9144000" y="3195866"/>
            <a:ext cx="8757444" cy="820738"/>
          </a:xfrm>
          <a:prstGeom prst="rect">
            <a:avLst/>
          </a:prstGeom>
        </p:spPr>
        <p:txBody>
          <a:bodyPr lIns="0" tIns="0" rIns="0" bIns="0" rtlCol="0" anchor="t">
            <a:spAutoFit/>
          </a:bodyPr>
          <a:lstStyle/>
          <a:p>
            <a:pPr algn="ctr">
              <a:lnSpc>
                <a:spcPts val="3163"/>
              </a:lnSpc>
              <a:spcBef>
                <a:spcPct val="0"/>
              </a:spcBef>
            </a:pPr>
            <a:r>
              <a:rPr lang="en-US" sz="2799" spc="-83" dirty="0">
                <a:solidFill>
                  <a:srgbClr val="FF00CC"/>
                </a:solidFill>
                <a:latin typeface="Poppins Bold"/>
              </a:rPr>
              <a:t>Prediction with ARIMA on each search index data coupled with XGBOOST</a:t>
            </a:r>
          </a:p>
        </p:txBody>
      </p:sp>
      <p:sp>
        <p:nvSpPr>
          <p:cNvPr id="15" name="Freeform 15"/>
          <p:cNvSpPr/>
          <p:nvPr/>
        </p:nvSpPr>
        <p:spPr>
          <a:xfrm>
            <a:off x="3164442" y="1356464"/>
            <a:ext cx="1787229" cy="1787229"/>
          </a:xfrm>
          <a:custGeom>
            <a:avLst/>
            <a:gdLst/>
            <a:ahLst/>
            <a:cxnLst/>
            <a:rect l="l" t="t" r="r" b="b"/>
            <a:pathLst>
              <a:path w="1787229" h="1787229">
                <a:moveTo>
                  <a:pt x="0" y="0"/>
                </a:moveTo>
                <a:lnTo>
                  <a:pt x="1787229" y="0"/>
                </a:lnTo>
                <a:lnTo>
                  <a:pt x="1787229" y="1787228"/>
                </a:lnTo>
                <a:lnTo>
                  <a:pt x="0" y="17872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6" name="Freeform 16"/>
          <p:cNvSpPr/>
          <p:nvPr/>
        </p:nvSpPr>
        <p:spPr>
          <a:xfrm>
            <a:off x="12670311" y="1346938"/>
            <a:ext cx="1787229" cy="1787229"/>
          </a:xfrm>
          <a:custGeom>
            <a:avLst/>
            <a:gdLst/>
            <a:ahLst/>
            <a:cxnLst/>
            <a:rect l="l" t="t" r="r" b="b"/>
            <a:pathLst>
              <a:path w="1787229" h="1787229">
                <a:moveTo>
                  <a:pt x="0" y="0"/>
                </a:moveTo>
                <a:lnTo>
                  <a:pt x="1787228" y="0"/>
                </a:lnTo>
                <a:lnTo>
                  <a:pt x="1787228" y="1787228"/>
                </a:lnTo>
                <a:lnTo>
                  <a:pt x="0" y="17872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7" name="Freeform 17"/>
          <p:cNvSpPr/>
          <p:nvPr/>
        </p:nvSpPr>
        <p:spPr>
          <a:xfrm rot="-5400000">
            <a:off x="3277488" y="1469510"/>
            <a:ext cx="1561136" cy="1561136"/>
          </a:xfrm>
          <a:custGeom>
            <a:avLst/>
            <a:gdLst/>
            <a:ahLst/>
            <a:cxnLst/>
            <a:rect l="l" t="t" r="r" b="b"/>
            <a:pathLst>
              <a:path w="1561136" h="1561136">
                <a:moveTo>
                  <a:pt x="0" y="0"/>
                </a:moveTo>
                <a:lnTo>
                  <a:pt x="1561136" y="0"/>
                </a:lnTo>
                <a:lnTo>
                  <a:pt x="1561136" y="1561136"/>
                </a:lnTo>
                <a:lnTo>
                  <a:pt x="0" y="156113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8" name="Freeform 18"/>
          <p:cNvSpPr/>
          <p:nvPr/>
        </p:nvSpPr>
        <p:spPr>
          <a:xfrm rot="-5400000">
            <a:off x="12783357" y="1459984"/>
            <a:ext cx="1561136" cy="1561136"/>
          </a:xfrm>
          <a:custGeom>
            <a:avLst/>
            <a:gdLst/>
            <a:ahLst/>
            <a:cxnLst/>
            <a:rect l="l" t="t" r="r" b="b"/>
            <a:pathLst>
              <a:path w="1561136" h="1561136">
                <a:moveTo>
                  <a:pt x="0" y="0"/>
                </a:moveTo>
                <a:lnTo>
                  <a:pt x="1561136" y="0"/>
                </a:lnTo>
                <a:lnTo>
                  <a:pt x="1561136" y="1561136"/>
                </a:lnTo>
                <a:lnTo>
                  <a:pt x="0" y="156113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9" name="Freeform 19"/>
          <p:cNvSpPr/>
          <p:nvPr/>
        </p:nvSpPr>
        <p:spPr>
          <a:xfrm rot="-5400000">
            <a:off x="3381969" y="1573991"/>
            <a:ext cx="1352175" cy="1352175"/>
          </a:xfrm>
          <a:custGeom>
            <a:avLst/>
            <a:gdLst/>
            <a:ahLst/>
            <a:cxnLst/>
            <a:rect l="l" t="t" r="r" b="b"/>
            <a:pathLst>
              <a:path w="1352175" h="1352175">
                <a:moveTo>
                  <a:pt x="0" y="0"/>
                </a:moveTo>
                <a:lnTo>
                  <a:pt x="1352175" y="0"/>
                </a:lnTo>
                <a:lnTo>
                  <a:pt x="1352175" y="1352175"/>
                </a:lnTo>
                <a:lnTo>
                  <a:pt x="0" y="135217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20" name="Freeform 20"/>
          <p:cNvSpPr/>
          <p:nvPr/>
        </p:nvSpPr>
        <p:spPr>
          <a:xfrm rot="-5400000">
            <a:off x="12887837" y="1564465"/>
            <a:ext cx="1352175" cy="1352175"/>
          </a:xfrm>
          <a:custGeom>
            <a:avLst/>
            <a:gdLst/>
            <a:ahLst/>
            <a:cxnLst/>
            <a:rect l="l" t="t" r="r" b="b"/>
            <a:pathLst>
              <a:path w="1352175" h="1352175">
                <a:moveTo>
                  <a:pt x="0" y="0"/>
                </a:moveTo>
                <a:lnTo>
                  <a:pt x="1352176" y="0"/>
                </a:lnTo>
                <a:lnTo>
                  <a:pt x="1352176" y="1352175"/>
                </a:lnTo>
                <a:lnTo>
                  <a:pt x="0" y="135217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21" name="TextBox 21"/>
          <p:cNvSpPr txBox="1"/>
          <p:nvPr/>
        </p:nvSpPr>
        <p:spPr>
          <a:xfrm>
            <a:off x="3487632" y="1778869"/>
            <a:ext cx="1140849" cy="923369"/>
          </a:xfrm>
          <a:prstGeom prst="rect">
            <a:avLst/>
          </a:prstGeom>
        </p:spPr>
        <p:txBody>
          <a:bodyPr lIns="0" tIns="0" rIns="0" bIns="0" rtlCol="0" anchor="t">
            <a:spAutoFit/>
          </a:bodyPr>
          <a:lstStyle/>
          <a:p>
            <a:pPr algn="ctr">
              <a:lnSpc>
                <a:spcPts val="6805"/>
              </a:lnSpc>
            </a:pPr>
            <a:r>
              <a:rPr lang="en-US" sz="6022" spc="-180" dirty="0">
                <a:solidFill>
                  <a:srgbClr val="FFFFFF"/>
                </a:solidFill>
                <a:latin typeface="Poppins Bold"/>
              </a:rPr>
              <a:t>01</a:t>
            </a:r>
          </a:p>
        </p:txBody>
      </p:sp>
      <p:sp>
        <p:nvSpPr>
          <p:cNvPr id="22" name="TextBox 22"/>
          <p:cNvSpPr txBox="1"/>
          <p:nvPr/>
        </p:nvSpPr>
        <p:spPr>
          <a:xfrm>
            <a:off x="12993500" y="1769343"/>
            <a:ext cx="1140849" cy="923369"/>
          </a:xfrm>
          <a:prstGeom prst="rect">
            <a:avLst/>
          </a:prstGeom>
        </p:spPr>
        <p:txBody>
          <a:bodyPr lIns="0" tIns="0" rIns="0" bIns="0" rtlCol="0" anchor="t">
            <a:spAutoFit/>
          </a:bodyPr>
          <a:lstStyle/>
          <a:p>
            <a:pPr algn="ctr">
              <a:lnSpc>
                <a:spcPts val="6805"/>
              </a:lnSpc>
            </a:pPr>
            <a:r>
              <a:rPr lang="en-US" sz="6022" spc="-180" dirty="0">
                <a:solidFill>
                  <a:srgbClr val="FFFFFF"/>
                </a:solidFill>
                <a:latin typeface="Poppins Bold"/>
              </a:rPr>
              <a:t>02</a:t>
            </a:r>
          </a:p>
        </p:txBody>
      </p:sp>
      <p:pic>
        <p:nvPicPr>
          <p:cNvPr id="24" name="Picture 23">
            <a:extLst>
              <a:ext uri="{FF2B5EF4-FFF2-40B4-BE49-F238E27FC236}">
                <a16:creationId xmlns:a16="http://schemas.microsoft.com/office/drawing/2014/main" id="{944272A7-F1DE-9FF0-EBEE-AD580A50F3E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6680" y="4052780"/>
            <a:ext cx="6878010" cy="4925112"/>
          </a:xfrm>
          <a:prstGeom prst="rect">
            <a:avLst/>
          </a:prstGeom>
        </p:spPr>
      </p:pic>
      <p:pic>
        <p:nvPicPr>
          <p:cNvPr id="26" name="Picture 25">
            <a:extLst>
              <a:ext uri="{FF2B5EF4-FFF2-40B4-BE49-F238E27FC236}">
                <a16:creationId xmlns:a16="http://schemas.microsoft.com/office/drawing/2014/main" id="{0770DBAC-0ED2-ED2D-359C-91A797BE738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259146" y="4071832"/>
            <a:ext cx="6916115" cy="4887007"/>
          </a:xfrm>
          <a:prstGeom prst="rect">
            <a:avLst/>
          </a:prstGeom>
        </p:spPr>
      </p:pic>
      <p:sp>
        <p:nvSpPr>
          <p:cNvPr id="28" name="TextBox 27">
            <a:extLst>
              <a:ext uri="{FF2B5EF4-FFF2-40B4-BE49-F238E27FC236}">
                <a16:creationId xmlns:a16="http://schemas.microsoft.com/office/drawing/2014/main" id="{6254CF38-AFAB-0664-F64D-7930C2EFBBD9}"/>
              </a:ext>
            </a:extLst>
          </p:cNvPr>
          <p:cNvSpPr txBox="1"/>
          <p:nvPr/>
        </p:nvSpPr>
        <p:spPr>
          <a:xfrm>
            <a:off x="901550" y="9329982"/>
            <a:ext cx="5804050" cy="461665"/>
          </a:xfrm>
          <a:prstGeom prst="rect">
            <a:avLst/>
          </a:prstGeom>
          <a:noFill/>
        </p:spPr>
        <p:txBody>
          <a:bodyPr wrap="square" rtlCol="0">
            <a:spAutoFit/>
          </a:bodyPr>
          <a:lstStyle/>
          <a:p>
            <a:r>
              <a:rPr lang="en-IN" sz="2400" dirty="0">
                <a:solidFill>
                  <a:schemeClr val="bg1"/>
                </a:solidFill>
                <a:latin typeface="Poppins Bold" panose="00000800000000000000" charset="0"/>
                <a:cs typeface="Poppins Bold" panose="00000800000000000000" charset="0"/>
              </a:rPr>
              <a:t>Orange: forecast</a:t>
            </a:r>
          </a:p>
        </p:txBody>
      </p:sp>
      <p:sp>
        <p:nvSpPr>
          <p:cNvPr id="30" name="TextBox 29">
            <a:extLst>
              <a:ext uri="{FF2B5EF4-FFF2-40B4-BE49-F238E27FC236}">
                <a16:creationId xmlns:a16="http://schemas.microsoft.com/office/drawing/2014/main" id="{639CE44F-2052-A632-A19D-2C48B229037B}"/>
              </a:ext>
            </a:extLst>
          </p:cNvPr>
          <p:cNvSpPr txBox="1"/>
          <p:nvPr/>
        </p:nvSpPr>
        <p:spPr>
          <a:xfrm>
            <a:off x="10896600" y="9267825"/>
            <a:ext cx="10839690" cy="461665"/>
          </a:xfrm>
          <a:prstGeom prst="rect">
            <a:avLst/>
          </a:prstGeom>
          <a:noFill/>
        </p:spPr>
        <p:txBody>
          <a:bodyPr wrap="square">
            <a:spAutoFit/>
          </a:bodyPr>
          <a:lstStyle/>
          <a:p>
            <a:r>
              <a:rPr lang="en-IN" sz="2400" dirty="0">
                <a:solidFill>
                  <a:schemeClr val="bg1"/>
                </a:solidFill>
                <a:latin typeface="Poppins Bold" panose="00000800000000000000" charset="0"/>
                <a:cs typeface="Poppins Bold" panose="00000800000000000000" charset="0"/>
              </a:rPr>
              <a:t>blue: forecast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045" t="-28272" b="-21823"/>
            </a:stretch>
          </a:blipFill>
        </p:spPr>
        <p:txBody>
          <a:bodyPr/>
          <a:lstStyle/>
          <a:p>
            <a:endParaRPr lang="en-IN"/>
          </a:p>
        </p:txBody>
      </p:sp>
      <p:sp>
        <p:nvSpPr>
          <p:cNvPr id="3" name="Freeform 3"/>
          <p:cNvSpPr/>
          <p:nvPr/>
        </p:nvSpPr>
        <p:spPr>
          <a:xfrm>
            <a:off x="9527445" y="568805"/>
            <a:ext cx="9047425" cy="9047425"/>
          </a:xfrm>
          <a:custGeom>
            <a:avLst/>
            <a:gdLst/>
            <a:ahLst/>
            <a:cxnLst/>
            <a:rect l="l" t="t" r="r" b="b"/>
            <a:pathLst>
              <a:path w="9047425" h="9047425">
                <a:moveTo>
                  <a:pt x="0" y="0"/>
                </a:moveTo>
                <a:lnTo>
                  <a:pt x="9047426" y="0"/>
                </a:lnTo>
                <a:lnTo>
                  <a:pt x="9047426" y="9047425"/>
                </a:lnTo>
                <a:lnTo>
                  <a:pt x="0" y="90474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rot="-5400000">
            <a:off x="10099715" y="1141075"/>
            <a:ext cx="7902885" cy="7902885"/>
          </a:xfrm>
          <a:custGeom>
            <a:avLst/>
            <a:gdLst/>
            <a:ahLst/>
            <a:cxnLst/>
            <a:rect l="l" t="t" r="r" b="b"/>
            <a:pathLst>
              <a:path w="7902885" h="7902885">
                <a:moveTo>
                  <a:pt x="0" y="0"/>
                </a:moveTo>
                <a:lnTo>
                  <a:pt x="7902885" y="0"/>
                </a:lnTo>
                <a:lnTo>
                  <a:pt x="7902885" y="7902885"/>
                </a:lnTo>
                <a:lnTo>
                  <a:pt x="0" y="79028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rot="7849846" flipH="1">
            <a:off x="9822778" y="-703379"/>
            <a:ext cx="10932833" cy="2544368"/>
          </a:xfrm>
          <a:custGeom>
            <a:avLst/>
            <a:gdLst/>
            <a:ahLst/>
            <a:cxnLst/>
            <a:rect l="l" t="t" r="r" b="b"/>
            <a:pathLst>
              <a:path w="10932833" h="2544368">
                <a:moveTo>
                  <a:pt x="10932833" y="0"/>
                </a:moveTo>
                <a:lnTo>
                  <a:pt x="0" y="0"/>
                </a:lnTo>
                <a:lnTo>
                  <a:pt x="0" y="2544368"/>
                </a:lnTo>
                <a:lnTo>
                  <a:pt x="10932833" y="2544368"/>
                </a:lnTo>
                <a:lnTo>
                  <a:pt x="1093283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rot="7849846">
            <a:off x="7320566" y="8344046"/>
            <a:ext cx="10932833" cy="2544368"/>
          </a:xfrm>
          <a:custGeom>
            <a:avLst/>
            <a:gdLst/>
            <a:ahLst/>
            <a:cxnLst/>
            <a:rect l="l" t="t" r="r" b="b"/>
            <a:pathLst>
              <a:path w="10932833" h="2544368">
                <a:moveTo>
                  <a:pt x="0" y="0"/>
                </a:moveTo>
                <a:lnTo>
                  <a:pt x="10932833" y="0"/>
                </a:lnTo>
                <a:lnTo>
                  <a:pt x="10932833" y="2544369"/>
                </a:lnTo>
                <a:lnTo>
                  <a:pt x="0" y="25443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rot="7840061">
            <a:off x="9990166" y="9895570"/>
            <a:ext cx="1576971" cy="367004"/>
          </a:xfrm>
          <a:custGeom>
            <a:avLst/>
            <a:gdLst/>
            <a:ahLst/>
            <a:cxnLst/>
            <a:rect l="l" t="t" r="r" b="b"/>
            <a:pathLst>
              <a:path w="1576971" h="367004">
                <a:moveTo>
                  <a:pt x="0" y="0"/>
                </a:moveTo>
                <a:lnTo>
                  <a:pt x="1576971" y="0"/>
                </a:lnTo>
                <a:lnTo>
                  <a:pt x="1576971" y="367004"/>
                </a:lnTo>
                <a:lnTo>
                  <a:pt x="0" y="3670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Freeform 8"/>
          <p:cNvSpPr/>
          <p:nvPr/>
        </p:nvSpPr>
        <p:spPr>
          <a:xfrm rot="7840061" flipH="1">
            <a:off x="15245354" y="159375"/>
            <a:ext cx="1576971" cy="367004"/>
          </a:xfrm>
          <a:custGeom>
            <a:avLst/>
            <a:gdLst/>
            <a:ahLst/>
            <a:cxnLst/>
            <a:rect l="l" t="t" r="r" b="b"/>
            <a:pathLst>
              <a:path w="1576971" h="367004">
                <a:moveTo>
                  <a:pt x="1576971" y="0"/>
                </a:moveTo>
                <a:lnTo>
                  <a:pt x="0" y="0"/>
                </a:lnTo>
                <a:lnTo>
                  <a:pt x="0" y="367004"/>
                </a:lnTo>
                <a:lnTo>
                  <a:pt x="1576971" y="367004"/>
                </a:lnTo>
                <a:lnTo>
                  <a:pt x="1576971"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9" name="Freeform 9"/>
          <p:cNvSpPr/>
          <p:nvPr/>
        </p:nvSpPr>
        <p:spPr>
          <a:xfrm rot="7883251" flipH="1">
            <a:off x="14228780" y="2319777"/>
            <a:ext cx="4064005" cy="945805"/>
          </a:xfrm>
          <a:custGeom>
            <a:avLst/>
            <a:gdLst/>
            <a:ahLst/>
            <a:cxnLst/>
            <a:rect l="l" t="t" r="r" b="b"/>
            <a:pathLst>
              <a:path w="4064005" h="945805">
                <a:moveTo>
                  <a:pt x="4064005" y="0"/>
                </a:moveTo>
                <a:lnTo>
                  <a:pt x="0" y="0"/>
                </a:lnTo>
                <a:lnTo>
                  <a:pt x="0" y="945805"/>
                </a:lnTo>
                <a:lnTo>
                  <a:pt x="4064005" y="945805"/>
                </a:lnTo>
                <a:lnTo>
                  <a:pt x="406400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0" name="Freeform 10"/>
          <p:cNvSpPr/>
          <p:nvPr/>
        </p:nvSpPr>
        <p:spPr>
          <a:xfrm rot="7883251">
            <a:off x="9779014" y="7051340"/>
            <a:ext cx="4064005" cy="945805"/>
          </a:xfrm>
          <a:custGeom>
            <a:avLst/>
            <a:gdLst/>
            <a:ahLst/>
            <a:cxnLst/>
            <a:rect l="l" t="t" r="r" b="b"/>
            <a:pathLst>
              <a:path w="4064005" h="945805">
                <a:moveTo>
                  <a:pt x="0" y="0"/>
                </a:moveTo>
                <a:lnTo>
                  <a:pt x="4064006" y="0"/>
                </a:lnTo>
                <a:lnTo>
                  <a:pt x="4064006" y="945804"/>
                </a:lnTo>
                <a:lnTo>
                  <a:pt x="0" y="9458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1" name="Freeform 11"/>
          <p:cNvSpPr/>
          <p:nvPr/>
        </p:nvSpPr>
        <p:spPr>
          <a:xfrm>
            <a:off x="10318603" y="1603885"/>
            <a:ext cx="7465109" cy="7465109"/>
          </a:xfrm>
          <a:custGeom>
            <a:avLst/>
            <a:gdLst/>
            <a:ahLst/>
            <a:cxnLst/>
            <a:rect l="l" t="t" r="r" b="b"/>
            <a:pathLst>
              <a:path w="7465109" h="7465109">
                <a:moveTo>
                  <a:pt x="0" y="0"/>
                </a:moveTo>
                <a:lnTo>
                  <a:pt x="7465109" y="0"/>
                </a:lnTo>
                <a:lnTo>
                  <a:pt x="7465109" y="7465109"/>
                </a:lnTo>
                <a:lnTo>
                  <a:pt x="0" y="74651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2" name="Freeform 12"/>
          <p:cNvSpPr/>
          <p:nvPr/>
        </p:nvSpPr>
        <p:spPr>
          <a:xfrm rot="-5400000">
            <a:off x="10700525" y="1736062"/>
            <a:ext cx="6701265" cy="6701265"/>
          </a:xfrm>
          <a:custGeom>
            <a:avLst/>
            <a:gdLst/>
            <a:ahLst/>
            <a:cxnLst/>
            <a:rect l="l" t="t" r="r" b="b"/>
            <a:pathLst>
              <a:path w="6701265" h="6701265">
                <a:moveTo>
                  <a:pt x="0" y="0"/>
                </a:moveTo>
                <a:lnTo>
                  <a:pt x="6701265" y="0"/>
                </a:lnTo>
                <a:lnTo>
                  <a:pt x="6701265" y="6701265"/>
                </a:lnTo>
                <a:lnTo>
                  <a:pt x="0" y="67012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3" name="Freeform 13"/>
          <p:cNvSpPr/>
          <p:nvPr/>
        </p:nvSpPr>
        <p:spPr>
          <a:xfrm rot="-5400000">
            <a:off x="10590007" y="1049991"/>
            <a:ext cx="828629" cy="828629"/>
          </a:xfrm>
          <a:custGeom>
            <a:avLst/>
            <a:gdLst/>
            <a:ahLst/>
            <a:cxnLst/>
            <a:rect l="l" t="t" r="r" b="b"/>
            <a:pathLst>
              <a:path w="828629" h="828629">
                <a:moveTo>
                  <a:pt x="0" y="0"/>
                </a:moveTo>
                <a:lnTo>
                  <a:pt x="828628" y="0"/>
                </a:lnTo>
                <a:lnTo>
                  <a:pt x="828628" y="828629"/>
                </a:lnTo>
                <a:lnTo>
                  <a:pt x="0" y="8286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4" name="Freeform 14"/>
          <p:cNvSpPr/>
          <p:nvPr/>
        </p:nvSpPr>
        <p:spPr>
          <a:xfrm rot="-5400000">
            <a:off x="16608726" y="8092982"/>
            <a:ext cx="1325110" cy="1325110"/>
          </a:xfrm>
          <a:custGeom>
            <a:avLst/>
            <a:gdLst/>
            <a:ahLst/>
            <a:cxnLst/>
            <a:rect l="l" t="t" r="r" b="b"/>
            <a:pathLst>
              <a:path w="1325110" h="1325110">
                <a:moveTo>
                  <a:pt x="0" y="0"/>
                </a:moveTo>
                <a:lnTo>
                  <a:pt x="1325109" y="0"/>
                </a:lnTo>
                <a:lnTo>
                  <a:pt x="1325109" y="1325110"/>
                </a:lnTo>
                <a:lnTo>
                  <a:pt x="0" y="132511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grpSp>
        <p:nvGrpSpPr>
          <p:cNvPr id="15" name="Group 15"/>
          <p:cNvGrpSpPr>
            <a:grpSpLocks noChangeAspect="1"/>
          </p:cNvGrpSpPr>
          <p:nvPr/>
        </p:nvGrpSpPr>
        <p:grpSpPr>
          <a:xfrm>
            <a:off x="10898552" y="1934101"/>
            <a:ext cx="6305212" cy="6305187"/>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3"/>
              <a:stretch>
                <a:fillRect l="-35134" t="-8864" r="-139312"/>
              </a:stretch>
            </a:blipFill>
          </p:spPr>
          <p:txBody>
            <a:bodyPr/>
            <a:lstStyle/>
            <a:p>
              <a:endParaRPr lang="en-IN"/>
            </a:p>
          </p:txBody>
        </p:sp>
      </p:grpSp>
      <p:sp>
        <p:nvSpPr>
          <p:cNvPr id="17" name="TextBox 17"/>
          <p:cNvSpPr txBox="1"/>
          <p:nvPr/>
        </p:nvSpPr>
        <p:spPr>
          <a:xfrm>
            <a:off x="579797" y="753531"/>
            <a:ext cx="8781297" cy="626967"/>
          </a:xfrm>
          <a:prstGeom prst="rect">
            <a:avLst/>
          </a:prstGeom>
        </p:spPr>
        <p:txBody>
          <a:bodyPr lIns="0" tIns="0" rIns="0" bIns="0" rtlCol="0" anchor="t">
            <a:spAutoFit/>
          </a:bodyPr>
          <a:lstStyle/>
          <a:p>
            <a:pPr>
              <a:lnSpc>
                <a:spcPts val="5084"/>
              </a:lnSpc>
            </a:pPr>
            <a:r>
              <a:rPr lang="en-US" sz="3800" spc="-134" dirty="0">
                <a:solidFill>
                  <a:srgbClr val="FFD200"/>
                </a:solidFill>
                <a:latin typeface="Poppins Bold"/>
              </a:rPr>
              <a:t>ERROR ANALYSIS  OF THE MODEL:-</a:t>
            </a:r>
          </a:p>
        </p:txBody>
      </p:sp>
      <p:sp>
        <p:nvSpPr>
          <p:cNvPr id="18" name="TextBox 18"/>
          <p:cNvSpPr txBox="1"/>
          <p:nvPr/>
        </p:nvSpPr>
        <p:spPr>
          <a:xfrm>
            <a:off x="557064" y="2477005"/>
            <a:ext cx="8329866" cy="5219378"/>
          </a:xfrm>
          <a:prstGeom prst="rect">
            <a:avLst/>
          </a:prstGeom>
        </p:spPr>
        <p:txBody>
          <a:bodyPr wrap="square" lIns="0" tIns="0" rIns="0" bIns="0" rtlCol="0" anchor="t">
            <a:spAutoFit/>
          </a:bodyPr>
          <a:lstStyle/>
          <a:p>
            <a:pPr algn="just">
              <a:lnSpc>
                <a:spcPts val="3733"/>
              </a:lnSpc>
              <a:spcBef>
                <a:spcPct val="0"/>
              </a:spcBef>
            </a:pPr>
            <a:r>
              <a:rPr lang="en-US" sz="3303" b="1" spc="-99" dirty="0">
                <a:solidFill>
                  <a:srgbClr val="FEFFFE"/>
                </a:solidFill>
                <a:latin typeface="Poppins"/>
              </a:rPr>
              <a:t>Model, with Google search index-----</a:t>
            </a:r>
          </a:p>
          <a:p>
            <a:pPr algn="just">
              <a:lnSpc>
                <a:spcPts val="3733"/>
              </a:lnSpc>
              <a:spcBef>
                <a:spcPct val="0"/>
              </a:spcBef>
            </a:pPr>
            <a:endParaRPr lang="en-US" sz="3303" b="1" u="sng" spc="-99" dirty="0">
              <a:solidFill>
                <a:srgbClr val="FEFFFE"/>
              </a:solidFill>
              <a:latin typeface="Poppins"/>
            </a:endParaRPr>
          </a:p>
          <a:p>
            <a:pPr marL="457200" indent="-457200" algn="just">
              <a:lnSpc>
                <a:spcPts val="3733"/>
              </a:lnSpc>
              <a:spcBef>
                <a:spcPct val="0"/>
              </a:spcBef>
              <a:buFont typeface="Arial" panose="020B0604020202020204" pitchFamily="34" charset="0"/>
              <a:buChar char="•"/>
            </a:pPr>
            <a:r>
              <a:rPr lang="en-US" sz="3303" b="1" u="sng" spc="-99" dirty="0">
                <a:solidFill>
                  <a:srgbClr val="FEFFFE"/>
                </a:solidFill>
                <a:latin typeface="Poppins"/>
              </a:rPr>
              <a:t>TRAINING NRMSE:  </a:t>
            </a:r>
            <a:r>
              <a:rPr lang="en-US" sz="3303" spc="-99" dirty="0">
                <a:solidFill>
                  <a:srgbClr val="FEFFFE"/>
                </a:solidFill>
                <a:latin typeface="Poppins"/>
              </a:rPr>
              <a:t>0.0114</a:t>
            </a:r>
          </a:p>
          <a:p>
            <a:pPr algn="just">
              <a:lnSpc>
                <a:spcPts val="3733"/>
              </a:lnSpc>
              <a:spcBef>
                <a:spcPct val="0"/>
              </a:spcBef>
            </a:pPr>
            <a:endParaRPr lang="en-US" sz="3303" spc="-99" dirty="0">
              <a:solidFill>
                <a:srgbClr val="FEFFFE"/>
              </a:solidFill>
              <a:latin typeface="Poppins"/>
            </a:endParaRPr>
          </a:p>
          <a:p>
            <a:pPr marL="457200" indent="-457200" algn="just">
              <a:lnSpc>
                <a:spcPts val="3733"/>
              </a:lnSpc>
              <a:spcBef>
                <a:spcPct val="0"/>
              </a:spcBef>
              <a:buFont typeface="Arial" panose="020B0604020202020204" pitchFamily="34" charset="0"/>
              <a:buChar char="•"/>
            </a:pPr>
            <a:r>
              <a:rPr lang="en-US" sz="3303" b="1" u="sng" spc="-99" dirty="0">
                <a:solidFill>
                  <a:srgbClr val="FEFFFE"/>
                </a:solidFill>
                <a:latin typeface="Poppins"/>
              </a:rPr>
              <a:t>TESTING NRMSE:  </a:t>
            </a:r>
            <a:r>
              <a:rPr lang="en-US" sz="3303" spc="-99" dirty="0">
                <a:solidFill>
                  <a:srgbClr val="FEFFFE"/>
                </a:solidFill>
                <a:latin typeface="Poppins"/>
              </a:rPr>
              <a:t>0.2134</a:t>
            </a:r>
          </a:p>
          <a:p>
            <a:pPr algn="just">
              <a:lnSpc>
                <a:spcPts val="3733"/>
              </a:lnSpc>
              <a:spcBef>
                <a:spcPct val="0"/>
              </a:spcBef>
            </a:pPr>
            <a:endParaRPr lang="en-US" sz="3303" b="1" spc="-99" dirty="0">
              <a:solidFill>
                <a:srgbClr val="FEFFFE"/>
              </a:solidFill>
              <a:latin typeface="Poppins"/>
            </a:endParaRPr>
          </a:p>
          <a:p>
            <a:pPr algn="just">
              <a:lnSpc>
                <a:spcPts val="3733"/>
              </a:lnSpc>
              <a:spcBef>
                <a:spcPct val="0"/>
              </a:spcBef>
            </a:pPr>
            <a:r>
              <a:rPr lang="en-US" sz="3303" b="1" spc="-99" dirty="0">
                <a:solidFill>
                  <a:srgbClr val="FEFFFE"/>
                </a:solidFill>
                <a:latin typeface="Poppins"/>
              </a:rPr>
              <a:t>Model with direct ARIMA applied on footfall-----</a:t>
            </a:r>
          </a:p>
          <a:p>
            <a:pPr algn="just">
              <a:lnSpc>
                <a:spcPts val="3733"/>
              </a:lnSpc>
              <a:spcBef>
                <a:spcPct val="0"/>
              </a:spcBef>
            </a:pPr>
            <a:endParaRPr lang="en-US" sz="3303" spc="-99" dirty="0">
              <a:solidFill>
                <a:srgbClr val="FEFFFE"/>
              </a:solidFill>
              <a:latin typeface="Poppins"/>
            </a:endParaRPr>
          </a:p>
          <a:p>
            <a:pPr marL="457200" indent="-457200" algn="just">
              <a:lnSpc>
                <a:spcPts val="3733"/>
              </a:lnSpc>
              <a:spcBef>
                <a:spcPct val="0"/>
              </a:spcBef>
              <a:buFont typeface="Arial" panose="020B0604020202020204" pitchFamily="34" charset="0"/>
              <a:buChar char="•"/>
            </a:pPr>
            <a:r>
              <a:rPr lang="en-US" sz="3303" b="1" u="sng" spc="-99" dirty="0">
                <a:solidFill>
                  <a:srgbClr val="FEFFFE"/>
                </a:solidFill>
                <a:latin typeface="Poppins"/>
              </a:rPr>
              <a:t>TESTING NRMSE:-</a:t>
            </a:r>
            <a:r>
              <a:rPr lang="en-US" sz="3303" b="1" spc="-99" dirty="0">
                <a:solidFill>
                  <a:srgbClr val="FEFFFE"/>
                </a:solidFill>
                <a:latin typeface="Poppins"/>
              </a:rPr>
              <a:t>  </a:t>
            </a:r>
            <a:r>
              <a:rPr lang="en-US" sz="3303" b="1" spc="-99" dirty="0">
                <a:solidFill>
                  <a:srgbClr val="FEFFFE"/>
                </a:solidFill>
                <a:latin typeface="+mj-lt"/>
              </a:rPr>
              <a:t>0.2684</a:t>
            </a:r>
          </a:p>
          <a:p>
            <a:pPr algn="just">
              <a:lnSpc>
                <a:spcPts val="3733"/>
              </a:lnSpc>
              <a:spcBef>
                <a:spcPct val="0"/>
              </a:spcBef>
            </a:pPr>
            <a:endParaRPr lang="en-US" sz="3303" spc="-99" dirty="0">
              <a:solidFill>
                <a:srgbClr val="FEFFFE"/>
              </a:solidFill>
              <a:latin typeface="+mj-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045" t="-28272" b="-21823"/>
            </a:stretch>
          </a:blipFill>
        </p:spPr>
        <p:txBody>
          <a:bodyPr/>
          <a:lstStyle/>
          <a:p>
            <a:endParaRPr lang="en-IN"/>
          </a:p>
        </p:txBody>
      </p:sp>
      <p:sp>
        <p:nvSpPr>
          <p:cNvPr id="3" name="Freeform 3"/>
          <p:cNvSpPr/>
          <p:nvPr/>
        </p:nvSpPr>
        <p:spPr>
          <a:xfrm>
            <a:off x="-397306" y="147197"/>
            <a:ext cx="9890641" cy="9890641"/>
          </a:xfrm>
          <a:custGeom>
            <a:avLst/>
            <a:gdLst/>
            <a:ahLst/>
            <a:cxnLst/>
            <a:rect l="l" t="t" r="r" b="b"/>
            <a:pathLst>
              <a:path w="9890641" h="9890641">
                <a:moveTo>
                  <a:pt x="0" y="0"/>
                </a:moveTo>
                <a:lnTo>
                  <a:pt x="9890641" y="0"/>
                </a:lnTo>
                <a:lnTo>
                  <a:pt x="9890641" y="9890641"/>
                </a:lnTo>
                <a:lnTo>
                  <a:pt x="0" y="98906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rot="-5400000">
            <a:off x="228300" y="772803"/>
            <a:ext cx="8639430" cy="8639430"/>
          </a:xfrm>
          <a:custGeom>
            <a:avLst/>
            <a:gdLst/>
            <a:ahLst/>
            <a:cxnLst/>
            <a:rect l="l" t="t" r="r" b="b"/>
            <a:pathLst>
              <a:path w="8639430" h="8639430">
                <a:moveTo>
                  <a:pt x="0" y="0"/>
                </a:moveTo>
                <a:lnTo>
                  <a:pt x="8639430" y="0"/>
                </a:lnTo>
                <a:lnTo>
                  <a:pt x="8639430" y="8639430"/>
                </a:lnTo>
                <a:lnTo>
                  <a:pt x="0" y="86394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rot="-7934286">
            <a:off x="-3081315" y="-1390751"/>
            <a:ext cx="11951768" cy="2781502"/>
          </a:xfrm>
          <a:custGeom>
            <a:avLst/>
            <a:gdLst/>
            <a:ahLst/>
            <a:cxnLst/>
            <a:rect l="l" t="t" r="r" b="b"/>
            <a:pathLst>
              <a:path w="11951768" h="2781502">
                <a:moveTo>
                  <a:pt x="0" y="0"/>
                </a:moveTo>
                <a:lnTo>
                  <a:pt x="11951768" y="0"/>
                </a:lnTo>
                <a:lnTo>
                  <a:pt x="11951768" y="2781502"/>
                </a:lnTo>
                <a:lnTo>
                  <a:pt x="0" y="27815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rot="-7934286" flipH="1">
            <a:off x="99537" y="8529370"/>
            <a:ext cx="11951768" cy="2781502"/>
          </a:xfrm>
          <a:custGeom>
            <a:avLst/>
            <a:gdLst/>
            <a:ahLst/>
            <a:cxnLst/>
            <a:rect l="l" t="t" r="r" b="b"/>
            <a:pathLst>
              <a:path w="11951768" h="2781502">
                <a:moveTo>
                  <a:pt x="11951769" y="0"/>
                </a:moveTo>
                <a:lnTo>
                  <a:pt x="0" y="0"/>
                </a:lnTo>
                <a:lnTo>
                  <a:pt x="0" y="2781502"/>
                </a:lnTo>
                <a:lnTo>
                  <a:pt x="11951769" y="2781502"/>
                </a:lnTo>
                <a:lnTo>
                  <a:pt x="11951769"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rot="-7934286" flipH="1">
            <a:off x="5046624" y="7250167"/>
            <a:ext cx="4442769" cy="1033953"/>
          </a:xfrm>
          <a:custGeom>
            <a:avLst/>
            <a:gdLst/>
            <a:ahLst/>
            <a:cxnLst/>
            <a:rect l="l" t="t" r="r" b="b"/>
            <a:pathLst>
              <a:path w="4442769" h="1033953">
                <a:moveTo>
                  <a:pt x="4442769" y="0"/>
                </a:moveTo>
                <a:lnTo>
                  <a:pt x="0" y="0"/>
                </a:lnTo>
                <a:lnTo>
                  <a:pt x="0" y="1033953"/>
                </a:lnTo>
                <a:lnTo>
                  <a:pt x="4442769" y="1033953"/>
                </a:lnTo>
                <a:lnTo>
                  <a:pt x="4442769"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Freeform 8"/>
          <p:cNvSpPr/>
          <p:nvPr/>
        </p:nvSpPr>
        <p:spPr>
          <a:xfrm rot="-7934286" flipH="1">
            <a:off x="7263545" y="9984645"/>
            <a:ext cx="1723944" cy="401209"/>
          </a:xfrm>
          <a:custGeom>
            <a:avLst/>
            <a:gdLst/>
            <a:ahLst/>
            <a:cxnLst/>
            <a:rect l="l" t="t" r="r" b="b"/>
            <a:pathLst>
              <a:path w="1723944" h="401209">
                <a:moveTo>
                  <a:pt x="1723944" y="0"/>
                </a:moveTo>
                <a:lnTo>
                  <a:pt x="0" y="0"/>
                </a:lnTo>
                <a:lnTo>
                  <a:pt x="0" y="401209"/>
                </a:lnTo>
                <a:lnTo>
                  <a:pt x="1723944" y="401209"/>
                </a:lnTo>
                <a:lnTo>
                  <a:pt x="1723944"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9" name="Freeform 9"/>
          <p:cNvSpPr/>
          <p:nvPr/>
        </p:nvSpPr>
        <p:spPr>
          <a:xfrm rot="-7934286">
            <a:off x="-146946" y="2061359"/>
            <a:ext cx="4442769" cy="1033953"/>
          </a:xfrm>
          <a:custGeom>
            <a:avLst/>
            <a:gdLst/>
            <a:ahLst/>
            <a:cxnLst/>
            <a:rect l="l" t="t" r="r" b="b"/>
            <a:pathLst>
              <a:path w="4442769" h="1033953">
                <a:moveTo>
                  <a:pt x="0" y="0"/>
                </a:moveTo>
                <a:lnTo>
                  <a:pt x="4442769" y="0"/>
                </a:lnTo>
                <a:lnTo>
                  <a:pt x="4442769" y="1033953"/>
                </a:lnTo>
                <a:lnTo>
                  <a:pt x="0" y="10339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0" name="Freeform 10"/>
          <p:cNvSpPr/>
          <p:nvPr/>
        </p:nvSpPr>
        <p:spPr>
          <a:xfrm>
            <a:off x="562730" y="1373888"/>
            <a:ext cx="7970569" cy="7970569"/>
          </a:xfrm>
          <a:custGeom>
            <a:avLst/>
            <a:gdLst/>
            <a:ahLst/>
            <a:cxnLst/>
            <a:rect l="l" t="t" r="r" b="b"/>
            <a:pathLst>
              <a:path w="7970569" h="7970569">
                <a:moveTo>
                  <a:pt x="0" y="0"/>
                </a:moveTo>
                <a:lnTo>
                  <a:pt x="7970569" y="0"/>
                </a:lnTo>
                <a:lnTo>
                  <a:pt x="7970569" y="7970569"/>
                </a:lnTo>
                <a:lnTo>
                  <a:pt x="0" y="79705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1" name="Freeform 11"/>
          <p:cNvSpPr/>
          <p:nvPr/>
        </p:nvSpPr>
        <p:spPr>
          <a:xfrm rot="-5400000">
            <a:off x="970512" y="1515015"/>
            <a:ext cx="7155005" cy="7155005"/>
          </a:xfrm>
          <a:custGeom>
            <a:avLst/>
            <a:gdLst/>
            <a:ahLst/>
            <a:cxnLst/>
            <a:rect l="l" t="t" r="r" b="b"/>
            <a:pathLst>
              <a:path w="7155005" h="7155005">
                <a:moveTo>
                  <a:pt x="0" y="0"/>
                </a:moveTo>
                <a:lnTo>
                  <a:pt x="7155005" y="0"/>
                </a:lnTo>
                <a:lnTo>
                  <a:pt x="7155005" y="7155005"/>
                </a:lnTo>
                <a:lnTo>
                  <a:pt x="0" y="71550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12" name="Group 12"/>
          <p:cNvGrpSpPr>
            <a:grpSpLocks noChangeAspect="1"/>
          </p:cNvGrpSpPr>
          <p:nvPr/>
        </p:nvGrpSpPr>
        <p:grpSpPr>
          <a:xfrm>
            <a:off x="1224069" y="1768586"/>
            <a:ext cx="6647891" cy="6647864"/>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b="-45103"/>
              </a:stretch>
            </a:blipFill>
          </p:spPr>
          <p:txBody>
            <a:bodyPr/>
            <a:lstStyle/>
            <a:p>
              <a:endParaRPr lang="en-IN"/>
            </a:p>
          </p:txBody>
        </p:sp>
      </p:grpSp>
      <p:sp>
        <p:nvSpPr>
          <p:cNvPr id="14" name="Freeform 14"/>
          <p:cNvSpPr/>
          <p:nvPr/>
        </p:nvSpPr>
        <p:spPr>
          <a:xfrm rot="-7934286">
            <a:off x="1304649" y="-300391"/>
            <a:ext cx="1723944" cy="401209"/>
          </a:xfrm>
          <a:custGeom>
            <a:avLst/>
            <a:gdLst/>
            <a:ahLst/>
            <a:cxnLst/>
            <a:rect l="l" t="t" r="r" b="b"/>
            <a:pathLst>
              <a:path w="1723944" h="401209">
                <a:moveTo>
                  <a:pt x="0" y="0"/>
                </a:moveTo>
                <a:lnTo>
                  <a:pt x="1723944" y="0"/>
                </a:lnTo>
                <a:lnTo>
                  <a:pt x="1723944" y="401208"/>
                </a:lnTo>
                <a:lnTo>
                  <a:pt x="0" y="4012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5" name="Freeform 15"/>
          <p:cNvSpPr/>
          <p:nvPr/>
        </p:nvSpPr>
        <p:spPr>
          <a:xfrm rot="-5400000">
            <a:off x="7419032" y="673230"/>
            <a:ext cx="905856" cy="905856"/>
          </a:xfrm>
          <a:custGeom>
            <a:avLst/>
            <a:gdLst/>
            <a:ahLst/>
            <a:cxnLst/>
            <a:rect l="l" t="t" r="r" b="b"/>
            <a:pathLst>
              <a:path w="905856" h="905856">
                <a:moveTo>
                  <a:pt x="0" y="0"/>
                </a:moveTo>
                <a:lnTo>
                  <a:pt x="905856" y="0"/>
                </a:lnTo>
                <a:lnTo>
                  <a:pt x="905856" y="905856"/>
                </a:lnTo>
                <a:lnTo>
                  <a:pt x="0" y="9058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6" name="Freeform 16"/>
          <p:cNvSpPr/>
          <p:nvPr/>
        </p:nvSpPr>
        <p:spPr>
          <a:xfrm rot="-5400000">
            <a:off x="304395" y="8372624"/>
            <a:ext cx="1448609" cy="1448609"/>
          </a:xfrm>
          <a:custGeom>
            <a:avLst/>
            <a:gdLst/>
            <a:ahLst/>
            <a:cxnLst/>
            <a:rect l="l" t="t" r="r" b="b"/>
            <a:pathLst>
              <a:path w="1448609" h="1448609">
                <a:moveTo>
                  <a:pt x="0" y="0"/>
                </a:moveTo>
                <a:lnTo>
                  <a:pt x="1448610" y="0"/>
                </a:lnTo>
                <a:lnTo>
                  <a:pt x="1448610" y="1448610"/>
                </a:lnTo>
                <a:lnTo>
                  <a:pt x="0" y="14486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7" name="TextBox 17"/>
          <p:cNvSpPr txBox="1"/>
          <p:nvPr/>
        </p:nvSpPr>
        <p:spPr>
          <a:xfrm>
            <a:off x="8986450" y="5336235"/>
            <a:ext cx="8287115" cy="687330"/>
          </a:xfrm>
          <a:prstGeom prst="rect">
            <a:avLst/>
          </a:prstGeom>
        </p:spPr>
        <p:txBody>
          <a:bodyPr lIns="0" tIns="0" rIns="0" bIns="0" rtlCol="0" anchor="t">
            <a:spAutoFit/>
          </a:bodyPr>
          <a:lstStyle/>
          <a:p>
            <a:pPr algn="r">
              <a:lnSpc>
                <a:spcPts val="5009"/>
              </a:lnSpc>
            </a:pPr>
            <a:r>
              <a:rPr lang="en-US" sz="4355" spc="1189">
                <a:solidFill>
                  <a:srgbClr val="FFD200"/>
                </a:solidFill>
                <a:latin typeface="Poppins Semi-Bold"/>
              </a:rPr>
              <a:t>For Your Attention</a:t>
            </a:r>
          </a:p>
        </p:txBody>
      </p:sp>
      <p:sp>
        <p:nvSpPr>
          <p:cNvPr id="18" name="TextBox 18"/>
          <p:cNvSpPr txBox="1"/>
          <p:nvPr/>
        </p:nvSpPr>
        <p:spPr>
          <a:xfrm>
            <a:off x="8867730" y="3714377"/>
            <a:ext cx="8405835" cy="1819388"/>
          </a:xfrm>
          <a:prstGeom prst="rect">
            <a:avLst/>
          </a:prstGeom>
        </p:spPr>
        <p:txBody>
          <a:bodyPr lIns="0" tIns="0" rIns="0" bIns="0" rtlCol="0" anchor="t">
            <a:spAutoFit/>
          </a:bodyPr>
          <a:lstStyle/>
          <a:p>
            <a:pPr algn="r">
              <a:lnSpc>
                <a:spcPts val="13301"/>
              </a:lnSpc>
            </a:pPr>
            <a:r>
              <a:rPr lang="en-US" sz="11566" spc="-346">
                <a:solidFill>
                  <a:srgbClr val="FFFFFF"/>
                </a:solidFill>
                <a:latin typeface="Poppi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045" t="-28272" b="-21823"/>
            </a:stretch>
          </a:blipFill>
        </p:spPr>
        <p:txBody>
          <a:bodyPr/>
          <a:lstStyle/>
          <a:p>
            <a:endParaRPr lang="en-IN"/>
          </a:p>
        </p:txBody>
      </p:sp>
      <p:sp>
        <p:nvSpPr>
          <p:cNvPr id="3" name="Freeform 3"/>
          <p:cNvSpPr/>
          <p:nvPr/>
        </p:nvSpPr>
        <p:spPr>
          <a:xfrm>
            <a:off x="441907" y="1109527"/>
            <a:ext cx="8735565" cy="8735565"/>
          </a:xfrm>
          <a:custGeom>
            <a:avLst/>
            <a:gdLst/>
            <a:ahLst/>
            <a:cxnLst/>
            <a:rect l="l" t="t" r="r" b="b"/>
            <a:pathLst>
              <a:path w="8735565" h="8735565">
                <a:moveTo>
                  <a:pt x="0" y="0"/>
                </a:moveTo>
                <a:lnTo>
                  <a:pt x="8735566" y="0"/>
                </a:lnTo>
                <a:lnTo>
                  <a:pt x="8735566" y="8735566"/>
                </a:lnTo>
                <a:lnTo>
                  <a:pt x="0" y="8735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rot="-5400000">
            <a:off x="-6237850" y="4166407"/>
            <a:ext cx="11101143" cy="10817447"/>
          </a:xfrm>
          <a:custGeom>
            <a:avLst/>
            <a:gdLst/>
            <a:ahLst/>
            <a:cxnLst/>
            <a:rect l="l" t="t" r="r" b="b"/>
            <a:pathLst>
              <a:path w="13981171" h="13981171">
                <a:moveTo>
                  <a:pt x="0" y="0"/>
                </a:moveTo>
                <a:lnTo>
                  <a:pt x="13981171" y="0"/>
                </a:lnTo>
                <a:lnTo>
                  <a:pt x="13981171" y="13981171"/>
                </a:lnTo>
                <a:lnTo>
                  <a:pt x="0" y="139811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rot="-5400000">
            <a:off x="13566555" y="4281734"/>
            <a:ext cx="13981171" cy="13981171"/>
          </a:xfrm>
          <a:custGeom>
            <a:avLst/>
            <a:gdLst/>
            <a:ahLst/>
            <a:cxnLst/>
            <a:rect l="l" t="t" r="r" b="b"/>
            <a:pathLst>
              <a:path w="13981171" h="13981171">
                <a:moveTo>
                  <a:pt x="0" y="0"/>
                </a:moveTo>
                <a:lnTo>
                  <a:pt x="13981171" y="0"/>
                </a:lnTo>
                <a:lnTo>
                  <a:pt x="13981171" y="13981171"/>
                </a:lnTo>
                <a:lnTo>
                  <a:pt x="0" y="139811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a:off x="9110527" y="1109527"/>
            <a:ext cx="8735565" cy="8735565"/>
          </a:xfrm>
          <a:custGeom>
            <a:avLst/>
            <a:gdLst/>
            <a:ahLst/>
            <a:cxnLst/>
            <a:rect l="l" t="t" r="r" b="b"/>
            <a:pathLst>
              <a:path w="8735565" h="8735565">
                <a:moveTo>
                  <a:pt x="0" y="0"/>
                </a:moveTo>
                <a:lnTo>
                  <a:pt x="8735566" y="0"/>
                </a:lnTo>
                <a:lnTo>
                  <a:pt x="8735566" y="8735566"/>
                </a:lnTo>
                <a:lnTo>
                  <a:pt x="0" y="8735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rot="-5400000">
            <a:off x="994452" y="1662072"/>
            <a:ext cx="7630476" cy="7630476"/>
          </a:xfrm>
          <a:custGeom>
            <a:avLst/>
            <a:gdLst/>
            <a:ahLst/>
            <a:cxnLst/>
            <a:rect l="l" t="t" r="r" b="b"/>
            <a:pathLst>
              <a:path w="7630476" h="7630476">
                <a:moveTo>
                  <a:pt x="0" y="0"/>
                </a:moveTo>
                <a:lnTo>
                  <a:pt x="7630476" y="0"/>
                </a:lnTo>
                <a:lnTo>
                  <a:pt x="7630476" y="7630476"/>
                </a:lnTo>
                <a:lnTo>
                  <a:pt x="0" y="76304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Freeform 8"/>
          <p:cNvSpPr/>
          <p:nvPr/>
        </p:nvSpPr>
        <p:spPr>
          <a:xfrm rot="-5400000">
            <a:off x="9663072" y="1662072"/>
            <a:ext cx="7630476" cy="7630476"/>
          </a:xfrm>
          <a:custGeom>
            <a:avLst/>
            <a:gdLst/>
            <a:ahLst/>
            <a:cxnLst/>
            <a:rect l="l" t="t" r="r" b="b"/>
            <a:pathLst>
              <a:path w="7630476" h="7630476">
                <a:moveTo>
                  <a:pt x="0" y="0"/>
                </a:moveTo>
                <a:lnTo>
                  <a:pt x="7630476" y="0"/>
                </a:lnTo>
                <a:lnTo>
                  <a:pt x="7630476" y="7630476"/>
                </a:lnTo>
                <a:lnTo>
                  <a:pt x="0" y="76304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Freeform 9"/>
          <p:cNvSpPr/>
          <p:nvPr/>
        </p:nvSpPr>
        <p:spPr>
          <a:xfrm>
            <a:off x="1186672" y="1854292"/>
            <a:ext cx="7246036" cy="7246036"/>
          </a:xfrm>
          <a:custGeom>
            <a:avLst/>
            <a:gdLst/>
            <a:ahLst/>
            <a:cxnLst/>
            <a:rect l="l" t="t" r="r" b="b"/>
            <a:pathLst>
              <a:path w="7246036" h="7246036">
                <a:moveTo>
                  <a:pt x="0" y="0"/>
                </a:moveTo>
                <a:lnTo>
                  <a:pt x="7246036" y="0"/>
                </a:lnTo>
                <a:lnTo>
                  <a:pt x="7246036" y="7246036"/>
                </a:lnTo>
                <a:lnTo>
                  <a:pt x="0" y="7246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Freeform 10"/>
          <p:cNvSpPr/>
          <p:nvPr/>
        </p:nvSpPr>
        <p:spPr>
          <a:xfrm>
            <a:off x="9855292" y="1854292"/>
            <a:ext cx="7246036" cy="7246036"/>
          </a:xfrm>
          <a:custGeom>
            <a:avLst/>
            <a:gdLst/>
            <a:ahLst/>
            <a:cxnLst/>
            <a:rect l="l" t="t" r="r" b="b"/>
            <a:pathLst>
              <a:path w="7246036" h="7246036">
                <a:moveTo>
                  <a:pt x="0" y="0"/>
                </a:moveTo>
                <a:lnTo>
                  <a:pt x="7246036" y="0"/>
                </a:lnTo>
                <a:lnTo>
                  <a:pt x="7246036" y="7246036"/>
                </a:lnTo>
                <a:lnTo>
                  <a:pt x="0" y="7246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1" name="Freeform 11"/>
          <p:cNvSpPr/>
          <p:nvPr/>
        </p:nvSpPr>
        <p:spPr>
          <a:xfrm rot="-5400000">
            <a:off x="1432106" y="2088691"/>
            <a:ext cx="6755167" cy="6755167"/>
          </a:xfrm>
          <a:custGeom>
            <a:avLst/>
            <a:gdLst/>
            <a:ahLst/>
            <a:cxnLst/>
            <a:rect l="l" t="t" r="r" b="b"/>
            <a:pathLst>
              <a:path w="6755167" h="6755167">
                <a:moveTo>
                  <a:pt x="0" y="0"/>
                </a:moveTo>
                <a:lnTo>
                  <a:pt x="6755168" y="0"/>
                </a:lnTo>
                <a:lnTo>
                  <a:pt x="6755168" y="6755167"/>
                </a:lnTo>
                <a:lnTo>
                  <a:pt x="0" y="67551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2" name="Freeform 12"/>
          <p:cNvSpPr/>
          <p:nvPr/>
        </p:nvSpPr>
        <p:spPr>
          <a:xfrm rot="-5400000">
            <a:off x="10100726" y="2088691"/>
            <a:ext cx="6755167" cy="6755167"/>
          </a:xfrm>
          <a:custGeom>
            <a:avLst/>
            <a:gdLst/>
            <a:ahLst/>
            <a:cxnLst/>
            <a:rect l="l" t="t" r="r" b="b"/>
            <a:pathLst>
              <a:path w="6755167" h="6755167">
                <a:moveTo>
                  <a:pt x="0" y="0"/>
                </a:moveTo>
                <a:lnTo>
                  <a:pt x="6755168" y="0"/>
                </a:lnTo>
                <a:lnTo>
                  <a:pt x="6755168" y="6755167"/>
                </a:lnTo>
                <a:lnTo>
                  <a:pt x="0" y="67551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3" name="Freeform 13"/>
          <p:cNvSpPr/>
          <p:nvPr/>
        </p:nvSpPr>
        <p:spPr>
          <a:xfrm rot="-5400000">
            <a:off x="3700061" y="1009527"/>
            <a:ext cx="2219257" cy="2219257"/>
          </a:xfrm>
          <a:custGeom>
            <a:avLst/>
            <a:gdLst/>
            <a:ahLst/>
            <a:cxnLst/>
            <a:rect l="l" t="t" r="r" b="b"/>
            <a:pathLst>
              <a:path w="2219257" h="2219257">
                <a:moveTo>
                  <a:pt x="0" y="0"/>
                </a:moveTo>
                <a:lnTo>
                  <a:pt x="2219257" y="0"/>
                </a:lnTo>
                <a:lnTo>
                  <a:pt x="2219257" y="2219257"/>
                </a:lnTo>
                <a:lnTo>
                  <a:pt x="0" y="22192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4" name="Freeform 14"/>
          <p:cNvSpPr/>
          <p:nvPr/>
        </p:nvSpPr>
        <p:spPr>
          <a:xfrm rot="-5400000">
            <a:off x="12368682" y="1009527"/>
            <a:ext cx="2219257" cy="2219257"/>
          </a:xfrm>
          <a:custGeom>
            <a:avLst/>
            <a:gdLst/>
            <a:ahLst/>
            <a:cxnLst/>
            <a:rect l="l" t="t" r="r" b="b"/>
            <a:pathLst>
              <a:path w="2219257" h="2219257">
                <a:moveTo>
                  <a:pt x="0" y="0"/>
                </a:moveTo>
                <a:lnTo>
                  <a:pt x="2219257" y="0"/>
                </a:lnTo>
                <a:lnTo>
                  <a:pt x="2219257" y="2219257"/>
                </a:lnTo>
                <a:lnTo>
                  <a:pt x="0" y="22192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5" name="Freeform 15"/>
          <p:cNvSpPr/>
          <p:nvPr/>
        </p:nvSpPr>
        <p:spPr>
          <a:xfrm>
            <a:off x="3755967" y="1065433"/>
            <a:ext cx="2107446" cy="2107446"/>
          </a:xfrm>
          <a:custGeom>
            <a:avLst/>
            <a:gdLst/>
            <a:ahLst/>
            <a:cxnLst/>
            <a:rect l="l" t="t" r="r" b="b"/>
            <a:pathLst>
              <a:path w="2107446" h="2107446">
                <a:moveTo>
                  <a:pt x="0" y="0"/>
                </a:moveTo>
                <a:lnTo>
                  <a:pt x="2107446" y="0"/>
                </a:lnTo>
                <a:lnTo>
                  <a:pt x="2107446" y="2107445"/>
                </a:lnTo>
                <a:lnTo>
                  <a:pt x="0" y="2107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6" name="Freeform 16"/>
          <p:cNvSpPr/>
          <p:nvPr/>
        </p:nvSpPr>
        <p:spPr>
          <a:xfrm>
            <a:off x="12424587" y="1065433"/>
            <a:ext cx="2107446" cy="2107446"/>
          </a:xfrm>
          <a:custGeom>
            <a:avLst/>
            <a:gdLst/>
            <a:ahLst/>
            <a:cxnLst/>
            <a:rect l="l" t="t" r="r" b="b"/>
            <a:pathLst>
              <a:path w="2107446" h="2107446">
                <a:moveTo>
                  <a:pt x="0" y="0"/>
                </a:moveTo>
                <a:lnTo>
                  <a:pt x="2107446" y="0"/>
                </a:lnTo>
                <a:lnTo>
                  <a:pt x="2107446" y="2107445"/>
                </a:lnTo>
                <a:lnTo>
                  <a:pt x="0" y="2107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7" name="Freeform 17"/>
          <p:cNvSpPr/>
          <p:nvPr/>
        </p:nvSpPr>
        <p:spPr>
          <a:xfrm rot="-5400000">
            <a:off x="3827349" y="1133605"/>
            <a:ext cx="1964681" cy="1964681"/>
          </a:xfrm>
          <a:custGeom>
            <a:avLst/>
            <a:gdLst/>
            <a:ahLst/>
            <a:cxnLst/>
            <a:rect l="l" t="t" r="r" b="b"/>
            <a:pathLst>
              <a:path w="1964681" h="1964681">
                <a:moveTo>
                  <a:pt x="0" y="0"/>
                </a:moveTo>
                <a:lnTo>
                  <a:pt x="1964681" y="0"/>
                </a:lnTo>
                <a:lnTo>
                  <a:pt x="1964681" y="1964681"/>
                </a:lnTo>
                <a:lnTo>
                  <a:pt x="0" y="19646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8" name="Freeform 18"/>
          <p:cNvSpPr/>
          <p:nvPr/>
        </p:nvSpPr>
        <p:spPr>
          <a:xfrm rot="-5400000">
            <a:off x="12495970" y="1133605"/>
            <a:ext cx="1964681" cy="1964681"/>
          </a:xfrm>
          <a:custGeom>
            <a:avLst/>
            <a:gdLst/>
            <a:ahLst/>
            <a:cxnLst/>
            <a:rect l="l" t="t" r="r" b="b"/>
            <a:pathLst>
              <a:path w="1964681" h="1964681">
                <a:moveTo>
                  <a:pt x="0" y="0"/>
                </a:moveTo>
                <a:lnTo>
                  <a:pt x="1964681" y="0"/>
                </a:lnTo>
                <a:lnTo>
                  <a:pt x="1964681" y="1964681"/>
                </a:lnTo>
                <a:lnTo>
                  <a:pt x="0" y="19646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9" name="Freeform 19"/>
          <p:cNvSpPr/>
          <p:nvPr/>
        </p:nvSpPr>
        <p:spPr>
          <a:xfrm>
            <a:off x="12798170" y="1408551"/>
            <a:ext cx="1360279" cy="1360279"/>
          </a:xfrm>
          <a:custGeom>
            <a:avLst/>
            <a:gdLst/>
            <a:ahLst/>
            <a:cxnLst/>
            <a:rect l="l" t="t" r="r" b="b"/>
            <a:pathLst>
              <a:path w="1360279" h="1360279">
                <a:moveTo>
                  <a:pt x="0" y="0"/>
                </a:moveTo>
                <a:lnTo>
                  <a:pt x="1360280" y="0"/>
                </a:lnTo>
                <a:lnTo>
                  <a:pt x="1360280" y="1360279"/>
                </a:lnTo>
                <a:lnTo>
                  <a:pt x="0" y="136027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20" name="Freeform 20"/>
          <p:cNvSpPr/>
          <p:nvPr/>
        </p:nvSpPr>
        <p:spPr>
          <a:xfrm>
            <a:off x="4129550" y="1408551"/>
            <a:ext cx="1360279" cy="1360279"/>
          </a:xfrm>
          <a:custGeom>
            <a:avLst/>
            <a:gdLst/>
            <a:ahLst/>
            <a:cxnLst/>
            <a:rect l="l" t="t" r="r" b="b"/>
            <a:pathLst>
              <a:path w="1360279" h="1360279">
                <a:moveTo>
                  <a:pt x="0" y="0"/>
                </a:moveTo>
                <a:lnTo>
                  <a:pt x="1360280" y="0"/>
                </a:lnTo>
                <a:lnTo>
                  <a:pt x="1360280" y="1360279"/>
                </a:lnTo>
                <a:lnTo>
                  <a:pt x="0" y="136027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21" name="TextBox 21"/>
          <p:cNvSpPr txBox="1"/>
          <p:nvPr/>
        </p:nvSpPr>
        <p:spPr>
          <a:xfrm>
            <a:off x="2219779" y="4316966"/>
            <a:ext cx="5179821" cy="3130483"/>
          </a:xfrm>
          <a:prstGeom prst="rect">
            <a:avLst/>
          </a:prstGeom>
        </p:spPr>
        <p:txBody>
          <a:bodyPr lIns="0" tIns="0" rIns="0" bIns="0" rtlCol="0" anchor="t">
            <a:spAutoFit/>
          </a:bodyPr>
          <a:lstStyle/>
          <a:p>
            <a:pPr algn="just">
              <a:lnSpc>
                <a:spcPts val="2238"/>
              </a:lnSpc>
            </a:pPr>
            <a:r>
              <a:rPr lang="en-US" sz="1881" dirty="0">
                <a:solidFill>
                  <a:srgbClr val="FFFFFF"/>
                </a:solidFill>
                <a:latin typeface="Poppins"/>
              </a:rPr>
              <a:t>Our goal was to design and implement a machine learning model that predicts tourist arrivals at a specific destination using Internet search index as a key input. The goal of this competition is to develop an accurate and robust predictive model that can assist tourism authorities and businesses in forecasting tourist arrivals, thereby enabling better resource allocation, marketing strategies and overall destination management </a:t>
            </a:r>
          </a:p>
        </p:txBody>
      </p:sp>
      <p:sp>
        <p:nvSpPr>
          <p:cNvPr id="22" name="TextBox 22"/>
          <p:cNvSpPr txBox="1"/>
          <p:nvPr/>
        </p:nvSpPr>
        <p:spPr>
          <a:xfrm>
            <a:off x="10976644" y="4316966"/>
            <a:ext cx="5179821" cy="2821285"/>
          </a:xfrm>
          <a:prstGeom prst="rect">
            <a:avLst/>
          </a:prstGeom>
        </p:spPr>
        <p:txBody>
          <a:bodyPr lIns="0" tIns="0" rIns="0" bIns="0" rtlCol="0" anchor="t">
            <a:spAutoFit/>
          </a:bodyPr>
          <a:lstStyle/>
          <a:p>
            <a:pPr algn="just">
              <a:lnSpc>
                <a:spcPts val="2238"/>
              </a:lnSpc>
            </a:pPr>
            <a:r>
              <a:rPr lang="en-US" sz="1881" dirty="0">
                <a:solidFill>
                  <a:srgbClr val="FFFFFF"/>
                </a:solidFill>
                <a:latin typeface="Poppins"/>
              </a:rPr>
              <a:t>We have approached the problem in 2 distinct ways. We have applied ARIMA model on each and every feature of the dataset(the search indices) to forecast their values and then using the XGBoost model to predict our total footfall based on the forecasted features. Another one is also an ARIMA model which has been directly applied on the total footfall to predict our future footfall.</a:t>
            </a:r>
          </a:p>
        </p:txBody>
      </p:sp>
      <p:sp>
        <p:nvSpPr>
          <p:cNvPr id="23" name="TextBox 23"/>
          <p:cNvSpPr txBox="1"/>
          <p:nvPr/>
        </p:nvSpPr>
        <p:spPr>
          <a:xfrm>
            <a:off x="2479709" y="3475575"/>
            <a:ext cx="4483472" cy="548984"/>
          </a:xfrm>
          <a:prstGeom prst="rect">
            <a:avLst/>
          </a:prstGeom>
        </p:spPr>
        <p:txBody>
          <a:bodyPr lIns="0" tIns="0" rIns="0" bIns="0" rtlCol="0" anchor="t">
            <a:spAutoFit/>
          </a:bodyPr>
          <a:lstStyle/>
          <a:p>
            <a:pPr algn="ctr">
              <a:lnSpc>
                <a:spcPts val="4002"/>
              </a:lnSpc>
            </a:pPr>
            <a:r>
              <a:rPr lang="en-US" sz="3542" spc="-106">
                <a:solidFill>
                  <a:srgbClr val="FFFFFF"/>
                </a:solidFill>
                <a:latin typeface="Poppins Bold"/>
              </a:rPr>
              <a:t>Problem Statement</a:t>
            </a:r>
          </a:p>
        </p:txBody>
      </p:sp>
      <p:sp>
        <p:nvSpPr>
          <p:cNvPr id="24" name="TextBox 24"/>
          <p:cNvSpPr txBox="1"/>
          <p:nvPr/>
        </p:nvSpPr>
        <p:spPr>
          <a:xfrm>
            <a:off x="11169002" y="3475575"/>
            <a:ext cx="4618616" cy="548984"/>
          </a:xfrm>
          <a:prstGeom prst="rect">
            <a:avLst/>
          </a:prstGeom>
        </p:spPr>
        <p:txBody>
          <a:bodyPr lIns="0" tIns="0" rIns="0" bIns="0" rtlCol="0" anchor="t">
            <a:spAutoFit/>
          </a:bodyPr>
          <a:lstStyle/>
          <a:p>
            <a:pPr algn="ctr">
              <a:lnSpc>
                <a:spcPts val="4002"/>
              </a:lnSpc>
            </a:pPr>
            <a:r>
              <a:rPr lang="en-US" sz="3542" spc="-106" dirty="0">
                <a:solidFill>
                  <a:srgbClr val="FFFFFF"/>
                </a:solidFill>
                <a:latin typeface="Poppins Bold"/>
              </a:rPr>
              <a:t>Our Approach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045" t="-28272" b="-21823"/>
            </a:stretch>
          </a:blipFill>
        </p:spPr>
        <p:txBody>
          <a:bodyPr/>
          <a:lstStyle/>
          <a:p>
            <a:endParaRPr lang="en-IN"/>
          </a:p>
        </p:txBody>
      </p:sp>
      <p:sp>
        <p:nvSpPr>
          <p:cNvPr id="3" name="Freeform 3"/>
          <p:cNvSpPr/>
          <p:nvPr/>
        </p:nvSpPr>
        <p:spPr>
          <a:xfrm>
            <a:off x="-304553" y="717966"/>
            <a:ext cx="9094662" cy="9094662"/>
          </a:xfrm>
          <a:custGeom>
            <a:avLst/>
            <a:gdLst/>
            <a:ahLst/>
            <a:cxnLst/>
            <a:rect l="l" t="t" r="r" b="b"/>
            <a:pathLst>
              <a:path w="9094662" h="9094662">
                <a:moveTo>
                  <a:pt x="0" y="0"/>
                </a:moveTo>
                <a:lnTo>
                  <a:pt x="9094661" y="0"/>
                </a:lnTo>
                <a:lnTo>
                  <a:pt x="9094661" y="9094662"/>
                </a:lnTo>
                <a:lnTo>
                  <a:pt x="0" y="90946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rot="-5400000">
            <a:off x="270705" y="1293225"/>
            <a:ext cx="7944145" cy="7944145"/>
          </a:xfrm>
          <a:custGeom>
            <a:avLst/>
            <a:gdLst/>
            <a:ahLst/>
            <a:cxnLst/>
            <a:rect l="l" t="t" r="r" b="b"/>
            <a:pathLst>
              <a:path w="7944145" h="7944145">
                <a:moveTo>
                  <a:pt x="0" y="0"/>
                </a:moveTo>
                <a:lnTo>
                  <a:pt x="7944145" y="0"/>
                </a:lnTo>
                <a:lnTo>
                  <a:pt x="7944145" y="7944145"/>
                </a:lnTo>
                <a:lnTo>
                  <a:pt x="0" y="79441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rot="-7934286">
            <a:off x="-2772559" y="-696211"/>
            <a:ext cx="10989913" cy="2557653"/>
          </a:xfrm>
          <a:custGeom>
            <a:avLst/>
            <a:gdLst/>
            <a:ahLst/>
            <a:cxnLst/>
            <a:rect l="l" t="t" r="r" b="b"/>
            <a:pathLst>
              <a:path w="10989913" h="2557653">
                <a:moveTo>
                  <a:pt x="0" y="0"/>
                </a:moveTo>
                <a:lnTo>
                  <a:pt x="10989914" y="0"/>
                </a:lnTo>
                <a:lnTo>
                  <a:pt x="10989914" y="2557653"/>
                </a:lnTo>
                <a:lnTo>
                  <a:pt x="0" y="25576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rot="-7934286" flipH="1">
            <a:off x="152305" y="8425558"/>
            <a:ext cx="10989913" cy="2557653"/>
          </a:xfrm>
          <a:custGeom>
            <a:avLst/>
            <a:gdLst/>
            <a:ahLst/>
            <a:cxnLst/>
            <a:rect l="l" t="t" r="r" b="b"/>
            <a:pathLst>
              <a:path w="10989913" h="2557653">
                <a:moveTo>
                  <a:pt x="10989913" y="0"/>
                </a:moveTo>
                <a:lnTo>
                  <a:pt x="0" y="0"/>
                </a:lnTo>
                <a:lnTo>
                  <a:pt x="0" y="2557653"/>
                </a:lnTo>
                <a:lnTo>
                  <a:pt x="10989913" y="2557653"/>
                </a:lnTo>
                <a:lnTo>
                  <a:pt x="1098991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rot="-7934286" flipH="1">
            <a:off x="4447223" y="7019676"/>
            <a:ext cx="4085223" cy="950743"/>
          </a:xfrm>
          <a:custGeom>
            <a:avLst/>
            <a:gdLst/>
            <a:ahLst/>
            <a:cxnLst/>
            <a:rect l="l" t="t" r="r" b="b"/>
            <a:pathLst>
              <a:path w="4085223" h="950743">
                <a:moveTo>
                  <a:pt x="4085223" y="0"/>
                </a:moveTo>
                <a:lnTo>
                  <a:pt x="0" y="0"/>
                </a:lnTo>
                <a:lnTo>
                  <a:pt x="0" y="950743"/>
                </a:lnTo>
                <a:lnTo>
                  <a:pt x="4085223" y="950743"/>
                </a:lnTo>
                <a:lnTo>
                  <a:pt x="408522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Freeform 8"/>
          <p:cNvSpPr/>
          <p:nvPr/>
        </p:nvSpPr>
        <p:spPr>
          <a:xfrm rot="-7934286" flipH="1">
            <a:off x="6752884" y="9757043"/>
            <a:ext cx="1585205" cy="368920"/>
          </a:xfrm>
          <a:custGeom>
            <a:avLst/>
            <a:gdLst/>
            <a:ahLst/>
            <a:cxnLst/>
            <a:rect l="l" t="t" r="r" b="b"/>
            <a:pathLst>
              <a:path w="1585205" h="368920">
                <a:moveTo>
                  <a:pt x="1585204" y="0"/>
                </a:moveTo>
                <a:lnTo>
                  <a:pt x="0" y="0"/>
                </a:lnTo>
                <a:lnTo>
                  <a:pt x="0" y="368920"/>
                </a:lnTo>
                <a:lnTo>
                  <a:pt x="1585204" y="368920"/>
                </a:lnTo>
                <a:lnTo>
                  <a:pt x="1585204"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9" name="Freeform 9"/>
          <p:cNvSpPr/>
          <p:nvPr/>
        </p:nvSpPr>
        <p:spPr>
          <a:xfrm rot="-7934286">
            <a:off x="-74342" y="2478080"/>
            <a:ext cx="4085223" cy="950743"/>
          </a:xfrm>
          <a:custGeom>
            <a:avLst/>
            <a:gdLst/>
            <a:ahLst/>
            <a:cxnLst/>
            <a:rect l="l" t="t" r="r" b="b"/>
            <a:pathLst>
              <a:path w="4085223" h="950743">
                <a:moveTo>
                  <a:pt x="0" y="0"/>
                </a:moveTo>
                <a:lnTo>
                  <a:pt x="4085224" y="0"/>
                </a:lnTo>
                <a:lnTo>
                  <a:pt x="4085224" y="950743"/>
                </a:lnTo>
                <a:lnTo>
                  <a:pt x="0" y="9507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0" name="Freeform 10"/>
          <p:cNvSpPr/>
          <p:nvPr/>
        </p:nvSpPr>
        <p:spPr>
          <a:xfrm>
            <a:off x="578221" y="1845936"/>
            <a:ext cx="7329113" cy="7329113"/>
          </a:xfrm>
          <a:custGeom>
            <a:avLst/>
            <a:gdLst/>
            <a:ahLst/>
            <a:cxnLst/>
            <a:rect l="l" t="t" r="r" b="b"/>
            <a:pathLst>
              <a:path w="7329113" h="7329113">
                <a:moveTo>
                  <a:pt x="0" y="0"/>
                </a:moveTo>
                <a:lnTo>
                  <a:pt x="7329113" y="0"/>
                </a:lnTo>
                <a:lnTo>
                  <a:pt x="7329113" y="7329113"/>
                </a:lnTo>
                <a:lnTo>
                  <a:pt x="0" y="73291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1" name="Freeform 11"/>
          <p:cNvSpPr/>
          <p:nvPr/>
        </p:nvSpPr>
        <p:spPr>
          <a:xfrm rot="-5400000">
            <a:off x="953186" y="1975705"/>
            <a:ext cx="6579184" cy="6579184"/>
          </a:xfrm>
          <a:custGeom>
            <a:avLst/>
            <a:gdLst/>
            <a:ahLst/>
            <a:cxnLst/>
            <a:rect l="l" t="t" r="r" b="b"/>
            <a:pathLst>
              <a:path w="6579184" h="6579184">
                <a:moveTo>
                  <a:pt x="0" y="0"/>
                </a:moveTo>
                <a:lnTo>
                  <a:pt x="6579183" y="0"/>
                </a:lnTo>
                <a:lnTo>
                  <a:pt x="6579183" y="6579184"/>
                </a:lnTo>
                <a:lnTo>
                  <a:pt x="0" y="65791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2" name="Freeform 12"/>
          <p:cNvSpPr/>
          <p:nvPr/>
        </p:nvSpPr>
        <p:spPr>
          <a:xfrm rot="-7934286">
            <a:off x="905462" y="133434"/>
            <a:ext cx="1585205" cy="368920"/>
          </a:xfrm>
          <a:custGeom>
            <a:avLst/>
            <a:gdLst/>
            <a:ahLst/>
            <a:cxnLst/>
            <a:rect l="l" t="t" r="r" b="b"/>
            <a:pathLst>
              <a:path w="1585205" h="368920">
                <a:moveTo>
                  <a:pt x="0" y="0"/>
                </a:moveTo>
                <a:lnTo>
                  <a:pt x="1585204" y="0"/>
                </a:lnTo>
                <a:lnTo>
                  <a:pt x="1585204" y="368920"/>
                </a:lnTo>
                <a:lnTo>
                  <a:pt x="0" y="3689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3" name="Freeform 13"/>
          <p:cNvSpPr/>
          <p:nvPr/>
        </p:nvSpPr>
        <p:spPr>
          <a:xfrm rot="-5400000">
            <a:off x="6876122" y="1229447"/>
            <a:ext cx="832955" cy="832955"/>
          </a:xfrm>
          <a:custGeom>
            <a:avLst/>
            <a:gdLst/>
            <a:ahLst/>
            <a:cxnLst/>
            <a:rect l="l" t="t" r="r" b="b"/>
            <a:pathLst>
              <a:path w="832955" h="832955">
                <a:moveTo>
                  <a:pt x="0" y="0"/>
                </a:moveTo>
                <a:lnTo>
                  <a:pt x="832955" y="0"/>
                </a:lnTo>
                <a:lnTo>
                  <a:pt x="832955" y="832955"/>
                </a:lnTo>
                <a:lnTo>
                  <a:pt x="0" y="8329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4" name="Freeform 14"/>
          <p:cNvSpPr/>
          <p:nvPr/>
        </p:nvSpPr>
        <p:spPr>
          <a:xfrm rot="-5400000">
            <a:off x="340677" y="8281427"/>
            <a:ext cx="1332028" cy="1332028"/>
          </a:xfrm>
          <a:custGeom>
            <a:avLst/>
            <a:gdLst/>
            <a:ahLst/>
            <a:cxnLst/>
            <a:rect l="l" t="t" r="r" b="b"/>
            <a:pathLst>
              <a:path w="1332028" h="1332028">
                <a:moveTo>
                  <a:pt x="0" y="0"/>
                </a:moveTo>
                <a:lnTo>
                  <a:pt x="1332027" y="0"/>
                </a:lnTo>
                <a:lnTo>
                  <a:pt x="1332027" y="1332028"/>
                </a:lnTo>
                <a:lnTo>
                  <a:pt x="0" y="13320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grpSp>
        <p:nvGrpSpPr>
          <p:cNvPr id="15" name="Group 15"/>
          <p:cNvGrpSpPr>
            <a:grpSpLocks noChangeAspect="1"/>
          </p:cNvGrpSpPr>
          <p:nvPr/>
        </p:nvGrpSpPr>
        <p:grpSpPr>
          <a:xfrm>
            <a:off x="1192956" y="2215488"/>
            <a:ext cx="6099643" cy="6099619"/>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3"/>
              <a:stretch>
                <a:fillRect l="-34464" r="-15488"/>
              </a:stretch>
            </a:blipFill>
          </p:spPr>
          <p:txBody>
            <a:bodyPr/>
            <a:lstStyle/>
            <a:p>
              <a:endParaRPr lang="en-IN"/>
            </a:p>
          </p:txBody>
        </p:sp>
      </p:grpSp>
      <p:sp>
        <p:nvSpPr>
          <p:cNvPr id="17" name="TextBox 17"/>
          <p:cNvSpPr txBox="1"/>
          <p:nvPr/>
        </p:nvSpPr>
        <p:spPr>
          <a:xfrm>
            <a:off x="8624960" y="1933756"/>
            <a:ext cx="8634340" cy="2307590"/>
          </a:xfrm>
          <a:prstGeom prst="rect">
            <a:avLst/>
          </a:prstGeom>
        </p:spPr>
        <p:txBody>
          <a:bodyPr lIns="0" tIns="0" rIns="0" bIns="0" rtlCol="0" anchor="t">
            <a:spAutoFit/>
          </a:bodyPr>
          <a:lstStyle/>
          <a:p>
            <a:pPr algn="just">
              <a:lnSpc>
                <a:spcPts val="3639"/>
              </a:lnSpc>
            </a:pPr>
            <a:r>
              <a:rPr lang="en-US" sz="2799" dirty="0">
                <a:solidFill>
                  <a:srgbClr val="FFFFFF"/>
                </a:solidFill>
                <a:latin typeface="Poppins"/>
              </a:rPr>
              <a:t>In our data collection phase, we gathered vital information to fuel our forecasting models. This involved two key data sources:</a:t>
            </a:r>
          </a:p>
          <a:p>
            <a:pPr algn="just">
              <a:lnSpc>
                <a:spcPts val="3639"/>
              </a:lnSpc>
            </a:pPr>
            <a:endParaRPr lang="en-US" sz="2799" dirty="0">
              <a:solidFill>
                <a:srgbClr val="FFFFFF"/>
              </a:solidFill>
              <a:latin typeface="Poppins"/>
            </a:endParaRPr>
          </a:p>
          <a:p>
            <a:pPr algn="just">
              <a:lnSpc>
                <a:spcPts val="3639"/>
              </a:lnSpc>
            </a:pPr>
            <a:endParaRPr lang="en-US" sz="2799" dirty="0">
              <a:solidFill>
                <a:srgbClr val="FFFFFF"/>
              </a:solidFill>
              <a:latin typeface="Poppins"/>
            </a:endParaRPr>
          </a:p>
        </p:txBody>
      </p:sp>
      <p:sp>
        <p:nvSpPr>
          <p:cNvPr id="18" name="TextBox 18"/>
          <p:cNvSpPr txBox="1"/>
          <p:nvPr/>
        </p:nvSpPr>
        <p:spPr>
          <a:xfrm>
            <a:off x="7709077" y="1019175"/>
            <a:ext cx="7428178" cy="687705"/>
          </a:xfrm>
          <a:prstGeom prst="rect">
            <a:avLst/>
          </a:prstGeom>
        </p:spPr>
        <p:txBody>
          <a:bodyPr lIns="0" tIns="0" rIns="0" bIns="0" rtlCol="0" anchor="t">
            <a:spAutoFit/>
          </a:bodyPr>
          <a:lstStyle/>
          <a:p>
            <a:pPr algn="r">
              <a:lnSpc>
                <a:spcPts val="5084"/>
              </a:lnSpc>
            </a:pPr>
            <a:r>
              <a:rPr lang="en-US" sz="4499" spc="-134">
                <a:solidFill>
                  <a:srgbClr val="FFD200"/>
                </a:solidFill>
                <a:latin typeface="Poppins Bold"/>
              </a:rPr>
              <a:t>Data Collection</a:t>
            </a:r>
          </a:p>
        </p:txBody>
      </p:sp>
      <p:sp>
        <p:nvSpPr>
          <p:cNvPr id="19" name="Freeform 19"/>
          <p:cNvSpPr/>
          <p:nvPr/>
        </p:nvSpPr>
        <p:spPr>
          <a:xfrm rot="-5400000">
            <a:off x="8570005" y="3799981"/>
            <a:ext cx="621730" cy="621730"/>
          </a:xfrm>
          <a:custGeom>
            <a:avLst/>
            <a:gdLst/>
            <a:ahLst/>
            <a:cxnLst/>
            <a:rect l="l" t="t" r="r" b="b"/>
            <a:pathLst>
              <a:path w="621730" h="621730">
                <a:moveTo>
                  <a:pt x="0" y="0"/>
                </a:moveTo>
                <a:lnTo>
                  <a:pt x="621730" y="0"/>
                </a:lnTo>
                <a:lnTo>
                  <a:pt x="621730" y="621729"/>
                </a:lnTo>
                <a:lnTo>
                  <a:pt x="0" y="62172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20" name="Freeform 20"/>
          <p:cNvSpPr/>
          <p:nvPr/>
        </p:nvSpPr>
        <p:spPr>
          <a:xfrm rot="-5400000">
            <a:off x="8644818" y="3874794"/>
            <a:ext cx="472104" cy="472104"/>
          </a:xfrm>
          <a:custGeom>
            <a:avLst/>
            <a:gdLst/>
            <a:ahLst/>
            <a:cxnLst/>
            <a:rect l="l" t="t" r="r" b="b"/>
            <a:pathLst>
              <a:path w="472104" h="472104">
                <a:moveTo>
                  <a:pt x="0" y="0"/>
                </a:moveTo>
                <a:lnTo>
                  <a:pt x="472104" y="0"/>
                </a:lnTo>
                <a:lnTo>
                  <a:pt x="472104" y="472103"/>
                </a:lnTo>
                <a:lnTo>
                  <a:pt x="0" y="47210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21" name="TextBox 21"/>
          <p:cNvSpPr txBox="1"/>
          <p:nvPr/>
        </p:nvSpPr>
        <p:spPr>
          <a:xfrm>
            <a:off x="7597392" y="3886506"/>
            <a:ext cx="7651548" cy="535205"/>
          </a:xfrm>
          <a:prstGeom prst="rect">
            <a:avLst/>
          </a:prstGeom>
        </p:spPr>
        <p:txBody>
          <a:bodyPr lIns="0" tIns="0" rIns="0" bIns="0" rtlCol="0" anchor="t">
            <a:spAutoFit/>
          </a:bodyPr>
          <a:lstStyle/>
          <a:p>
            <a:pPr algn="r">
              <a:lnSpc>
                <a:spcPts val="3861"/>
              </a:lnSpc>
            </a:pPr>
            <a:r>
              <a:rPr lang="en-US" sz="3417" spc="-102">
                <a:solidFill>
                  <a:srgbClr val="FF00CC"/>
                </a:solidFill>
                <a:latin typeface="Poppins Bold"/>
              </a:rPr>
              <a:t>Monthly Total Footfall Data</a:t>
            </a:r>
          </a:p>
        </p:txBody>
      </p:sp>
      <p:sp>
        <p:nvSpPr>
          <p:cNvPr id="22" name="TextBox 22"/>
          <p:cNvSpPr txBox="1"/>
          <p:nvPr/>
        </p:nvSpPr>
        <p:spPr>
          <a:xfrm>
            <a:off x="9437602" y="4490389"/>
            <a:ext cx="8634340" cy="2372060"/>
          </a:xfrm>
          <a:prstGeom prst="rect">
            <a:avLst/>
          </a:prstGeom>
        </p:spPr>
        <p:txBody>
          <a:bodyPr lIns="0" tIns="0" rIns="0" bIns="0" rtlCol="0" anchor="t">
            <a:spAutoFit/>
          </a:bodyPr>
          <a:lstStyle/>
          <a:p>
            <a:pPr algn="just">
              <a:lnSpc>
                <a:spcPts val="3120"/>
              </a:lnSpc>
            </a:pPr>
            <a:r>
              <a:rPr lang="en-US" sz="2400" dirty="0">
                <a:solidFill>
                  <a:srgbClr val="FFFFFF"/>
                </a:solidFill>
                <a:latin typeface="Poppins"/>
              </a:rPr>
              <a:t>We diligently sourced monthly footfall statistics for two specific destinations(Himachal Pradesh and </a:t>
            </a:r>
            <a:r>
              <a:rPr lang="en-US" sz="2400" dirty="0" err="1">
                <a:solidFill>
                  <a:srgbClr val="FFFFFF"/>
                </a:solidFill>
                <a:latin typeface="Poppins"/>
              </a:rPr>
              <a:t>kerala</a:t>
            </a:r>
            <a:r>
              <a:rPr lang="en-US" sz="2400" dirty="0">
                <a:solidFill>
                  <a:srgbClr val="FFFFFF"/>
                </a:solidFill>
                <a:latin typeface="Poppins"/>
              </a:rPr>
              <a:t>) spanning from the year 2010 to 2022. These figures were obtained from a government portal, ensuring the reliability and accuracy of the data.</a:t>
            </a:r>
          </a:p>
          <a:p>
            <a:pPr algn="just">
              <a:lnSpc>
                <a:spcPts val="3120"/>
              </a:lnSpc>
            </a:pPr>
            <a:endParaRPr lang="en-US" sz="2400" dirty="0">
              <a:solidFill>
                <a:srgbClr val="FFFFFF"/>
              </a:solidFill>
              <a:latin typeface="Poppins"/>
            </a:endParaRPr>
          </a:p>
        </p:txBody>
      </p:sp>
      <p:sp>
        <p:nvSpPr>
          <p:cNvPr id="23" name="Freeform 23"/>
          <p:cNvSpPr/>
          <p:nvPr/>
        </p:nvSpPr>
        <p:spPr>
          <a:xfrm rot="-5400000">
            <a:off x="8570005" y="6407371"/>
            <a:ext cx="621730" cy="621730"/>
          </a:xfrm>
          <a:custGeom>
            <a:avLst/>
            <a:gdLst/>
            <a:ahLst/>
            <a:cxnLst/>
            <a:rect l="l" t="t" r="r" b="b"/>
            <a:pathLst>
              <a:path w="621730" h="621730">
                <a:moveTo>
                  <a:pt x="0" y="0"/>
                </a:moveTo>
                <a:lnTo>
                  <a:pt x="621730" y="0"/>
                </a:lnTo>
                <a:lnTo>
                  <a:pt x="621730" y="621730"/>
                </a:lnTo>
                <a:lnTo>
                  <a:pt x="0" y="62173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24" name="Freeform 24"/>
          <p:cNvSpPr/>
          <p:nvPr/>
        </p:nvSpPr>
        <p:spPr>
          <a:xfrm rot="-5400000">
            <a:off x="8644818" y="6482184"/>
            <a:ext cx="472104" cy="472104"/>
          </a:xfrm>
          <a:custGeom>
            <a:avLst/>
            <a:gdLst/>
            <a:ahLst/>
            <a:cxnLst/>
            <a:rect l="l" t="t" r="r" b="b"/>
            <a:pathLst>
              <a:path w="472104" h="472104">
                <a:moveTo>
                  <a:pt x="0" y="0"/>
                </a:moveTo>
                <a:lnTo>
                  <a:pt x="472104" y="0"/>
                </a:lnTo>
                <a:lnTo>
                  <a:pt x="472104" y="472104"/>
                </a:lnTo>
                <a:lnTo>
                  <a:pt x="0" y="47210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25" name="TextBox 25"/>
          <p:cNvSpPr txBox="1"/>
          <p:nvPr/>
        </p:nvSpPr>
        <p:spPr>
          <a:xfrm>
            <a:off x="7709077" y="6441109"/>
            <a:ext cx="7374672" cy="535205"/>
          </a:xfrm>
          <a:prstGeom prst="rect">
            <a:avLst/>
          </a:prstGeom>
        </p:spPr>
        <p:txBody>
          <a:bodyPr lIns="0" tIns="0" rIns="0" bIns="0" rtlCol="0" anchor="t">
            <a:spAutoFit/>
          </a:bodyPr>
          <a:lstStyle/>
          <a:p>
            <a:pPr algn="r">
              <a:lnSpc>
                <a:spcPts val="3861"/>
              </a:lnSpc>
            </a:pPr>
            <a:r>
              <a:rPr lang="en-US" sz="3417" spc="-102">
                <a:solidFill>
                  <a:srgbClr val="FF00CC"/>
                </a:solidFill>
                <a:latin typeface="Poppins Bold"/>
              </a:rPr>
              <a:t>Google Search Index data</a:t>
            </a:r>
          </a:p>
        </p:txBody>
      </p:sp>
      <p:sp>
        <p:nvSpPr>
          <p:cNvPr id="26" name="TextBox 26"/>
          <p:cNvSpPr txBox="1"/>
          <p:nvPr/>
        </p:nvSpPr>
        <p:spPr>
          <a:xfrm>
            <a:off x="9437602" y="7111147"/>
            <a:ext cx="8634340" cy="1974515"/>
          </a:xfrm>
          <a:prstGeom prst="rect">
            <a:avLst/>
          </a:prstGeom>
        </p:spPr>
        <p:txBody>
          <a:bodyPr lIns="0" tIns="0" rIns="0" bIns="0" rtlCol="0" anchor="t">
            <a:spAutoFit/>
          </a:bodyPr>
          <a:lstStyle/>
          <a:p>
            <a:pPr algn="just">
              <a:lnSpc>
                <a:spcPts val="3120"/>
              </a:lnSpc>
            </a:pPr>
            <a:r>
              <a:rPr lang="en-US" sz="2400" dirty="0">
                <a:solidFill>
                  <a:srgbClr val="FFFFFF"/>
                </a:solidFill>
                <a:latin typeface="Poppins"/>
              </a:rPr>
              <a:t>We obtained data from Google Trends on various search indices related to the tourism industry. This encompassed queries concerning tourist spots, travel agencies, train bookings, snowfall, roads, and weather of the spot. This data was also collected on monthly basis.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10266"/>
        </a:solidFill>
        <a:effectLst/>
      </p:bgPr>
    </p:bg>
    <p:spTree>
      <p:nvGrpSpPr>
        <p:cNvPr id="1" name=""/>
        <p:cNvGrpSpPr/>
        <p:nvPr/>
      </p:nvGrpSpPr>
      <p:grpSpPr>
        <a:xfrm>
          <a:off x="0" y="0"/>
          <a:ext cx="0" cy="0"/>
          <a:chOff x="0" y="0"/>
          <a:chExt cx="0" cy="0"/>
        </a:xfrm>
      </p:grpSpPr>
      <p:sp>
        <p:nvSpPr>
          <p:cNvPr id="2" name="Freeform 2"/>
          <p:cNvSpPr/>
          <p:nvPr/>
        </p:nvSpPr>
        <p:spPr>
          <a:xfrm rot="-7934286" flipH="1">
            <a:off x="-2014529" y="-1377582"/>
            <a:ext cx="5262418" cy="1224708"/>
          </a:xfrm>
          <a:custGeom>
            <a:avLst/>
            <a:gdLst/>
            <a:ahLst/>
            <a:cxnLst/>
            <a:rect l="l" t="t" r="r" b="b"/>
            <a:pathLst>
              <a:path w="5262418" h="1224708">
                <a:moveTo>
                  <a:pt x="5262418" y="0"/>
                </a:moveTo>
                <a:lnTo>
                  <a:pt x="0" y="0"/>
                </a:lnTo>
                <a:lnTo>
                  <a:pt x="0" y="1224708"/>
                </a:lnTo>
                <a:lnTo>
                  <a:pt x="5262418" y="1224708"/>
                </a:lnTo>
                <a:lnTo>
                  <a:pt x="526241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7934286" flipH="1">
            <a:off x="-1527607" y="-25638"/>
            <a:ext cx="2771793" cy="645072"/>
          </a:xfrm>
          <a:custGeom>
            <a:avLst/>
            <a:gdLst/>
            <a:ahLst/>
            <a:cxnLst/>
            <a:rect l="l" t="t" r="r" b="b"/>
            <a:pathLst>
              <a:path w="2771793" h="645072">
                <a:moveTo>
                  <a:pt x="2771794" y="0"/>
                </a:moveTo>
                <a:lnTo>
                  <a:pt x="0" y="0"/>
                </a:lnTo>
                <a:lnTo>
                  <a:pt x="0" y="645072"/>
                </a:lnTo>
                <a:lnTo>
                  <a:pt x="2771794" y="645072"/>
                </a:lnTo>
                <a:lnTo>
                  <a:pt x="277179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7934286">
            <a:off x="214695" y="-209830"/>
            <a:ext cx="1373710" cy="319700"/>
          </a:xfrm>
          <a:custGeom>
            <a:avLst/>
            <a:gdLst/>
            <a:ahLst/>
            <a:cxnLst/>
            <a:rect l="l" t="t" r="r" b="b"/>
            <a:pathLst>
              <a:path w="1373710" h="319700">
                <a:moveTo>
                  <a:pt x="0" y="0"/>
                </a:moveTo>
                <a:lnTo>
                  <a:pt x="1373710" y="0"/>
                </a:lnTo>
                <a:lnTo>
                  <a:pt x="1373710" y="319700"/>
                </a:lnTo>
                <a:lnTo>
                  <a:pt x="0" y="319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5400000">
            <a:off x="2233761" y="296898"/>
            <a:ext cx="731802" cy="731802"/>
          </a:xfrm>
          <a:custGeom>
            <a:avLst/>
            <a:gdLst/>
            <a:ahLst/>
            <a:cxnLst/>
            <a:rect l="l" t="t" r="r" b="b"/>
            <a:pathLst>
              <a:path w="731802" h="731802">
                <a:moveTo>
                  <a:pt x="0" y="0"/>
                </a:moveTo>
                <a:lnTo>
                  <a:pt x="731802" y="0"/>
                </a:lnTo>
                <a:lnTo>
                  <a:pt x="731802" y="731802"/>
                </a:lnTo>
                <a:lnTo>
                  <a:pt x="0" y="7318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7849846">
            <a:off x="14842006" y="-1558841"/>
            <a:ext cx="5703132" cy="1327274"/>
          </a:xfrm>
          <a:custGeom>
            <a:avLst/>
            <a:gdLst/>
            <a:ahLst/>
            <a:cxnLst/>
            <a:rect l="l" t="t" r="r" b="b"/>
            <a:pathLst>
              <a:path w="5703132" h="1327274">
                <a:moveTo>
                  <a:pt x="0" y="0"/>
                </a:moveTo>
                <a:lnTo>
                  <a:pt x="5703132" y="0"/>
                </a:lnTo>
                <a:lnTo>
                  <a:pt x="5703132" y="1327274"/>
                </a:lnTo>
                <a:lnTo>
                  <a:pt x="0" y="13272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rot="7840061" flipH="1">
            <a:off x="16428590" y="-146925"/>
            <a:ext cx="1416975" cy="329769"/>
          </a:xfrm>
          <a:custGeom>
            <a:avLst/>
            <a:gdLst/>
            <a:ahLst/>
            <a:cxnLst/>
            <a:rect l="l" t="t" r="r" b="b"/>
            <a:pathLst>
              <a:path w="1416975" h="329769">
                <a:moveTo>
                  <a:pt x="1416975" y="0"/>
                </a:moveTo>
                <a:lnTo>
                  <a:pt x="0" y="0"/>
                </a:lnTo>
                <a:lnTo>
                  <a:pt x="0" y="329769"/>
                </a:lnTo>
                <a:lnTo>
                  <a:pt x="1416975" y="329769"/>
                </a:lnTo>
                <a:lnTo>
                  <a:pt x="141697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rot="7883251">
            <a:off x="16956597" y="-57052"/>
            <a:ext cx="3041758" cy="707900"/>
          </a:xfrm>
          <a:custGeom>
            <a:avLst/>
            <a:gdLst/>
            <a:ahLst/>
            <a:cxnLst/>
            <a:rect l="l" t="t" r="r" b="b"/>
            <a:pathLst>
              <a:path w="3041758" h="707900">
                <a:moveTo>
                  <a:pt x="0" y="0"/>
                </a:moveTo>
                <a:lnTo>
                  <a:pt x="3041759" y="0"/>
                </a:lnTo>
                <a:lnTo>
                  <a:pt x="3041759" y="707900"/>
                </a:lnTo>
                <a:lnTo>
                  <a:pt x="0" y="707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rot="-5400000">
            <a:off x="15223650" y="299716"/>
            <a:ext cx="728984" cy="728984"/>
          </a:xfrm>
          <a:custGeom>
            <a:avLst/>
            <a:gdLst/>
            <a:ahLst/>
            <a:cxnLst/>
            <a:rect l="l" t="t" r="r" b="b"/>
            <a:pathLst>
              <a:path w="728984" h="728984">
                <a:moveTo>
                  <a:pt x="0" y="0"/>
                </a:moveTo>
                <a:lnTo>
                  <a:pt x="728984" y="0"/>
                </a:lnTo>
                <a:lnTo>
                  <a:pt x="728984" y="728984"/>
                </a:lnTo>
                <a:lnTo>
                  <a:pt x="0" y="7289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1" name="TextBox 11"/>
          <p:cNvSpPr txBox="1"/>
          <p:nvPr/>
        </p:nvSpPr>
        <p:spPr>
          <a:xfrm>
            <a:off x="4442357" y="914896"/>
            <a:ext cx="8091439" cy="654025"/>
          </a:xfrm>
          <a:prstGeom prst="rect">
            <a:avLst/>
          </a:prstGeom>
        </p:spPr>
        <p:txBody>
          <a:bodyPr lIns="0" tIns="0" rIns="0" bIns="0" rtlCol="0" anchor="t">
            <a:spAutoFit/>
          </a:bodyPr>
          <a:lstStyle/>
          <a:p>
            <a:pPr algn="ctr">
              <a:lnSpc>
                <a:spcPts val="5084"/>
              </a:lnSpc>
            </a:pPr>
            <a:r>
              <a:rPr lang="en-US" sz="4500" spc="-135" dirty="0">
                <a:solidFill>
                  <a:srgbClr val="FFD200"/>
                </a:solidFill>
                <a:latin typeface="Poppins Bold"/>
              </a:rPr>
              <a:t>DATA TRENDS FOR SHIMLA</a:t>
            </a:r>
          </a:p>
        </p:txBody>
      </p:sp>
      <p:sp>
        <p:nvSpPr>
          <p:cNvPr id="23" name="Freeform 17">
            <a:extLst>
              <a:ext uri="{FF2B5EF4-FFF2-40B4-BE49-F238E27FC236}">
                <a16:creationId xmlns:a16="http://schemas.microsoft.com/office/drawing/2014/main" id="{4C1D471E-F425-02DE-0FD4-8DDDD6229F53}"/>
              </a:ext>
            </a:extLst>
          </p:cNvPr>
          <p:cNvSpPr/>
          <p:nvPr/>
        </p:nvSpPr>
        <p:spPr>
          <a:xfrm rot="-5400000">
            <a:off x="2262440" y="1755048"/>
            <a:ext cx="1295400" cy="1345042"/>
          </a:xfrm>
          <a:custGeom>
            <a:avLst/>
            <a:gdLst/>
            <a:ahLst/>
            <a:cxnLst/>
            <a:rect l="l" t="t" r="r" b="b"/>
            <a:pathLst>
              <a:path w="1561136" h="1561136">
                <a:moveTo>
                  <a:pt x="0" y="0"/>
                </a:moveTo>
                <a:lnTo>
                  <a:pt x="1561136" y="0"/>
                </a:lnTo>
                <a:lnTo>
                  <a:pt x="1561136" y="1561136"/>
                </a:lnTo>
                <a:lnTo>
                  <a:pt x="0" y="15611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24" name="Freeform 19">
            <a:extLst>
              <a:ext uri="{FF2B5EF4-FFF2-40B4-BE49-F238E27FC236}">
                <a16:creationId xmlns:a16="http://schemas.microsoft.com/office/drawing/2014/main" id="{386A5F8F-BFC0-549E-76D1-92E45D4B80B9}"/>
              </a:ext>
            </a:extLst>
          </p:cNvPr>
          <p:cNvSpPr/>
          <p:nvPr/>
        </p:nvSpPr>
        <p:spPr>
          <a:xfrm rot="-5400000">
            <a:off x="2363600" y="1862851"/>
            <a:ext cx="1122008" cy="1165006"/>
          </a:xfrm>
          <a:custGeom>
            <a:avLst/>
            <a:gdLst/>
            <a:ahLst/>
            <a:cxnLst/>
            <a:rect l="l" t="t" r="r" b="b"/>
            <a:pathLst>
              <a:path w="1352175" h="1352175">
                <a:moveTo>
                  <a:pt x="0" y="0"/>
                </a:moveTo>
                <a:lnTo>
                  <a:pt x="1352175" y="0"/>
                </a:lnTo>
                <a:lnTo>
                  <a:pt x="1352175" y="1352175"/>
                </a:lnTo>
                <a:lnTo>
                  <a:pt x="0" y="135217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25" name="TextBox 21">
            <a:extLst>
              <a:ext uri="{FF2B5EF4-FFF2-40B4-BE49-F238E27FC236}">
                <a16:creationId xmlns:a16="http://schemas.microsoft.com/office/drawing/2014/main" id="{635B82CD-6585-F6F8-28C8-35C8CEDDFD01}"/>
              </a:ext>
            </a:extLst>
          </p:cNvPr>
          <p:cNvSpPr txBox="1"/>
          <p:nvPr/>
        </p:nvSpPr>
        <p:spPr>
          <a:xfrm>
            <a:off x="2447764" y="2089228"/>
            <a:ext cx="982932" cy="872034"/>
          </a:xfrm>
          <a:prstGeom prst="rect">
            <a:avLst/>
          </a:prstGeom>
        </p:spPr>
        <p:txBody>
          <a:bodyPr wrap="square" lIns="0" tIns="0" rIns="0" bIns="0" rtlCol="0" anchor="t">
            <a:spAutoFit/>
          </a:bodyPr>
          <a:lstStyle/>
          <a:p>
            <a:pPr algn="ctr">
              <a:lnSpc>
                <a:spcPts val="6805"/>
              </a:lnSpc>
            </a:pPr>
            <a:r>
              <a:rPr lang="en-US" sz="6022" spc="-180" dirty="0">
                <a:solidFill>
                  <a:srgbClr val="FFFFFF"/>
                </a:solidFill>
                <a:latin typeface="Poppins Bold"/>
              </a:rPr>
              <a:t>01</a:t>
            </a:r>
          </a:p>
        </p:txBody>
      </p:sp>
      <p:sp>
        <p:nvSpPr>
          <p:cNvPr id="26" name="TextBox 25">
            <a:extLst>
              <a:ext uri="{FF2B5EF4-FFF2-40B4-BE49-F238E27FC236}">
                <a16:creationId xmlns:a16="http://schemas.microsoft.com/office/drawing/2014/main" id="{E4CB2D64-5967-53FB-E5F6-F11B65EBE747}"/>
              </a:ext>
            </a:extLst>
          </p:cNvPr>
          <p:cNvSpPr txBox="1"/>
          <p:nvPr/>
        </p:nvSpPr>
        <p:spPr>
          <a:xfrm>
            <a:off x="1371600" y="3390900"/>
            <a:ext cx="3810000" cy="569387"/>
          </a:xfrm>
          <a:prstGeom prst="rect">
            <a:avLst/>
          </a:prstGeom>
          <a:noFill/>
        </p:spPr>
        <p:txBody>
          <a:bodyPr wrap="square" rtlCol="0">
            <a:spAutoFit/>
          </a:bodyPr>
          <a:lstStyle/>
          <a:p>
            <a:r>
              <a:rPr lang="en-IN" sz="3100" dirty="0">
                <a:solidFill>
                  <a:schemeClr val="bg1"/>
                </a:solidFill>
                <a:latin typeface="Poppins Bold" panose="00000800000000000000" charset="0"/>
                <a:cs typeface="Poppins Bold" panose="00000800000000000000" charset="0"/>
              </a:rPr>
              <a:t>With covid time</a:t>
            </a:r>
          </a:p>
        </p:txBody>
      </p:sp>
      <p:pic>
        <p:nvPicPr>
          <p:cNvPr id="28" name="Picture 27">
            <a:extLst>
              <a:ext uri="{FF2B5EF4-FFF2-40B4-BE49-F238E27FC236}">
                <a16:creationId xmlns:a16="http://schemas.microsoft.com/office/drawing/2014/main" id="{26F573DB-381C-BD99-B396-DF817E2076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9462" y="4127175"/>
            <a:ext cx="6916115" cy="4934639"/>
          </a:xfrm>
          <a:prstGeom prst="rect">
            <a:avLst/>
          </a:prstGeom>
        </p:spPr>
      </p:pic>
      <p:sp>
        <p:nvSpPr>
          <p:cNvPr id="30" name="Freeform 17">
            <a:extLst>
              <a:ext uri="{FF2B5EF4-FFF2-40B4-BE49-F238E27FC236}">
                <a16:creationId xmlns:a16="http://schemas.microsoft.com/office/drawing/2014/main" id="{63D41676-AAB0-6B2D-5BB8-9D71E6C72438}"/>
              </a:ext>
            </a:extLst>
          </p:cNvPr>
          <p:cNvSpPr/>
          <p:nvPr/>
        </p:nvSpPr>
        <p:spPr>
          <a:xfrm rot="-5400000">
            <a:off x="12721939" y="1755048"/>
            <a:ext cx="1295400" cy="1345042"/>
          </a:xfrm>
          <a:custGeom>
            <a:avLst/>
            <a:gdLst/>
            <a:ahLst/>
            <a:cxnLst/>
            <a:rect l="l" t="t" r="r" b="b"/>
            <a:pathLst>
              <a:path w="1561136" h="1561136">
                <a:moveTo>
                  <a:pt x="0" y="0"/>
                </a:moveTo>
                <a:lnTo>
                  <a:pt x="1561136" y="0"/>
                </a:lnTo>
                <a:lnTo>
                  <a:pt x="1561136" y="1561136"/>
                </a:lnTo>
                <a:lnTo>
                  <a:pt x="0" y="15611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31" name="Freeform 19">
            <a:extLst>
              <a:ext uri="{FF2B5EF4-FFF2-40B4-BE49-F238E27FC236}">
                <a16:creationId xmlns:a16="http://schemas.microsoft.com/office/drawing/2014/main" id="{779EF9A1-F6D4-A13E-5F68-DDCF0735A462}"/>
              </a:ext>
            </a:extLst>
          </p:cNvPr>
          <p:cNvSpPr/>
          <p:nvPr/>
        </p:nvSpPr>
        <p:spPr>
          <a:xfrm rot="-5400000">
            <a:off x="12823099" y="1862851"/>
            <a:ext cx="1122008" cy="1165006"/>
          </a:xfrm>
          <a:custGeom>
            <a:avLst/>
            <a:gdLst/>
            <a:ahLst/>
            <a:cxnLst/>
            <a:rect l="l" t="t" r="r" b="b"/>
            <a:pathLst>
              <a:path w="1352175" h="1352175">
                <a:moveTo>
                  <a:pt x="0" y="0"/>
                </a:moveTo>
                <a:lnTo>
                  <a:pt x="1352175" y="0"/>
                </a:lnTo>
                <a:lnTo>
                  <a:pt x="1352175" y="1352175"/>
                </a:lnTo>
                <a:lnTo>
                  <a:pt x="0" y="135217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32" name="TextBox 21">
            <a:extLst>
              <a:ext uri="{FF2B5EF4-FFF2-40B4-BE49-F238E27FC236}">
                <a16:creationId xmlns:a16="http://schemas.microsoft.com/office/drawing/2014/main" id="{82A316AB-0817-853A-B96B-957AFFDA7306}"/>
              </a:ext>
            </a:extLst>
          </p:cNvPr>
          <p:cNvSpPr txBox="1"/>
          <p:nvPr/>
        </p:nvSpPr>
        <p:spPr>
          <a:xfrm>
            <a:off x="12907263" y="2089228"/>
            <a:ext cx="982932" cy="872034"/>
          </a:xfrm>
          <a:prstGeom prst="rect">
            <a:avLst/>
          </a:prstGeom>
        </p:spPr>
        <p:txBody>
          <a:bodyPr wrap="square" lIns="0" tIns="0" rIns="0" bIns="0" rtlCol="0" anchor="t">
            <a:spAutoFit/>
          </a:bodyPr>
          <a:lstStyle/>
          <a:p>
            <a:pPr algn="ctr">
              <a:lnSpc>
                <a:spcPts val="6805"/>
              </a:lnSpc>
            </a:pPr>
            <a:r>
              <a:rPr lang="en-US" sz="6022" spc="-180" dirty="0">
                <a:solidFill>
                  <a:srgbClr val="FFFFFF"/>
                </a:solidFill>
                <a:latin typeface="Poppins Bold"/>
              </a:rPr>
              <a:t>02</a:t>
            </a:r>
          </a:p>
        </p:txBody>
      </p:sp>
      <p:sp>
        <p:nvSpPr>
          <p:cNvPr id="38" name="TextBox 37">
            <a:extLst>
              <a:ext uri="{FF2B5EF4-FFF2-40B4-BE49-F238E27FC236}">
                <a16:creationId xmlns:a16="http://schemas.microsoft.com/office/drawing/2014/main" id="{18F68C4B-C125-9006-F225-4D2F88F46441}"/>
              </a:ext>
            </a:extLst>
          </p:cNvPr>
          <p:cNvSpPr txBox="1"/>
          <p:nvPr/>
        </p:nvSpPr>
        <p:spPr>
          <a:xfrm>
            <a:off x="11201400" y="3390899"/>
            <a:ext cx="4876800" cy="569387"/>
          </a:xfrm>
          <a:prstGeom prst="rect">
            <a:avLst/>
          </a:prstGeom>
          <a:noFill/>
        </p:spPr>
        <p:txBody>
          <a:bodyPr wrap="square" rtlCol="0">
            <a:spAutoFit/>
          </a:bodyPr>
          <a:lstStyle/>
          <a:p>
            <a:r>
              <a:rPr lang="en-IN" sz="3100" dirty="0">
                <a:solidFill>
                  <a:schemeClr val="bg1"/>
                </a:solidFill>
                <a:latin typeface="Poppins Bold" panose="00000800000000000000" charset="0"/>
                <a:cs typeface="Poppins Bold" panose="00000800000000000000" charset="0"/>
              </a:rPr>
              <a:t>Without covid time</a:t>
            </a:r>
          </a:p>
        </p:txBody>
      </p:sp>
      <p:pic>
        <p:nvPicPr>
          <p:cNvPr id="40" name="Picture 39">
            <a:extLst>
              <a:ext uri="{FF2B5EF4-FFF2-40B4-BE49-F238E27FC236}">
                <a16:creationId xmlns:a16="http://schemas.microsoft.com/office/drawing/2014/main" id="{EA3E4163-BE48-041B-032C-54C1B15B5E0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53190" y="4115910"/>
            <a:ext cx="6773220" cy="4848902"/>
          </a:xfrm>
          <a:prstGeom prst="rect">
            <a:avLst/>
          </a:prstGeom>
        </p:spPr>
      </p:pic>
    </p:spTree>
    <p:extLst>
      <p:ext uri="{BB962C8B-B14F-4D97-AF65-F5344CB8AC3E}">
        <p14:creationId xmlns:p14="http://schemas.microsoft.com/office/powerpoint/2010/main" val="4063288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10266"/>
        </a:solidFill>
        <a:effectLst/>
      </p:bgPr>
    </p:bg>
    <p:spTree>
      <p:nvGrpSpPr>
        <p:cNvPr id="1" name=""/>
        <p:cNvGrpSpPr/>
        <p:nvPr/>
      </p:nvGrpSpPr>
      <p:grpSpPr>
        <a:xfrm>
          <a:off x="0" y="0"/>
          <a:ext cx="0" cy="0"/>
          <a:chOff x="0" y="0"/>
          <a:chExt cx="0" cy="0"/>
        </a:xfrm>
      </p:grpSpPr>
      <p:sp>
        <p:nvSpPr>
          <p:cNvPr id="2" name="Freeform 2"/>
          <p:cNvSpPr/>
          <p:nvPr/>
        </p:nvSpPr>
        <p:spPr>
          <a:xfrm rot="-7934286" flipH="1">
            <a:off x="-2014529" y="-1377582"/>
            <a:ext cx="5262418" cy="1224708"/>
          </a:xfrm>
          <a:custGeom>
            <a:avLst/>
            <a:gdLst/>
            <a:ahLst/>
            <a:cxnLst/>
            <a:rect l="l" t="t" r="r" b="b"/>
            <a:pathLst>
              <a:path w="5262418" h="1224708">
                <a:moveTo>
                  <a:pt x="5262418" y="0"/>
                </a:moveTo>
                <a:lnTo>
                  <a:pt x="0" y="0"/>
                </a:lnTo>
                <a:lnTo>
                  <a:pt x="0" y="1224708"/>
                </a:lnTo>
                <a:lnTo>
                  <a:pt x="5262418" y="1224708"/>
                </a:lnTo>
                <a:lnTo>
                  <a:pt x="526241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7934286" flipH="1">
            <a:off x="-1527607" y="-25638"/>
            <a:ext cx="2771793" cy="645072"/>
          </a:xfrm>
          <a:custGeom>
            <a:avLst/>
            <a:gdLst/>
            <a:ahLst/>
            <a:cxnLst/>
            <a:rect l="l" t="t" r="r" b="b"/>
            <a:pathLst>
              <a:path w="2771793" h="645072">
                <a:moveTo>
                  <a:pt x="2771794" y="0"/>
                </a:moveTo>
                <a:lnTo>
                  <a:pt x="0" y="0"/>
                </a:lnTo>
                <a:lnTo>
                  <a:pt x="0" y="645072"/>
                </a:lnTo>
                <a:lnTo>
                  <a:pt x="2771794" y="645072"/>
                </a:lnTo>
                <a:lnTo>
                  <a:pt x="277179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7934286">
            <a:off x="214695" y="-209830"/>
            <a:ext cx="1373710" cy="319700"/>
          </a:xfrm>
          <a:custGeom>
            <a:avLst/>
            <a:gdLst/>
            <a:ahLst/>
            <a:cxnLst/>
            <a:rect l="l" t="t" r="r" b="b"/>
            <a:pathLst>
              <a:path w="1373710" h="319700">
                <a:moveTo>
                  <a:pt x="0" y="0"/>
                </a:moveTo>
                <a:lnTo>
                  <a:pt x="1373710" y="0"/>
                </a:lnTo>
                <a:lnTo>
                  <a:pt x="1373710" y="319700"/>
                </a:lnTo>
                <a:lnTo>
                  <a:pt x="0" y="319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5400000">
            <a:off x="2233761" y="296898"/>
            <a:ext cx="731802" cy="731802"/>
          </a:xfrm>
          <a:custGeom>
            <a:avLst/>
            <a:gdLst/>
            <a:ahLst/>
            <a:cxnLst/>
            <a:rect l="l" t="t" r="r" b="b"/>
            <a:pathLst>
              <a:path w="731802" h="731802">
                <a:moveTo>
                  <a:pt x="0" y="0"/>
                </a:moveTo>
                <a:lnTo>
                  <a:pt x="731802" y="0"/>
                </a:lnTo>
                <a:lnTo>
                  <a:pt x="731802" y="731802"/>
                </a:lnTo>
                <a:lnTo>
                  <a:pt x="0" y="7318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7849846">
            <a:off x="14842006" y="-1558841"/>
            <a:ext cx="5703132" cy="1327274"/>
          </a:xfrm>
          <a:custGeom>
            <a:avLst/>
            <a:gdLst/>
            <a:ahLst/>
            <a:cxnLst/>
            <a:rect l="l" t="t" r="r" b="b"/>
            <a:pathLst>
              <a:path w="5703132" h="1327274">
                <a:moveTo>
                  <a:pt x="0" y="0"/>
                </a:moveTo>
                <a:lnTo>
                  <a:pt x="5703132" y="0"/>
                </a:lnTo>
                <a:lnTo>
                  <a:pt x="5703132" y="1327274"/>
                </a:lnTo>
                <a:lnTo>
                  <a:pt x="0" y="13272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rot="7840061" flipH="1">
            <a:off x="16428590" y="-146925"/>
            <a:ext cx="1416975" cy="329769"/>
          </a:xfrm>
          <a:custGeom>
            <a:avLst/>
            <a:gdLst/>
            <a:ahLst/>
            <a:cxnLst/>
            <a:rect l="l" t="t" r="r" b="b"/>
            <a:pathLst>
              <a:path w="1416975" h="329769">
                <a:moveTo>
                  <a:pt x="1416975" y="0"/>
                </a:moveTo>
                <a:lnTo>
                  <a:pt x="0" y="0"/>
                </a:lnTo>
                <a:lnTo>
                  <a:pt x="0" y="329769"/>
                </a:lnTo>
                <a:lnTo>
                  <a:pt x="1416975" y="329769"/>
                </a:lnTo>
                <a:lnTo>
                  <a:pt x="141697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rot="7883251">
            <a:off x="16956597" y="-57052"/>
            <a:ext cx="3041758" cy="707900"/>
          </a:xfrm>
          <a:custGeom>
            <a:avLst/>
            <a:gdLst/>
            <a:ahLst/>
            <a:cxnLst/>
            <a:rect l="l" t="t" r="r" b="b"/>
            <a:pathLst>
              <a:path w="3041758" h="707900">
                <a:moveTo>
                  <a:pt x="0" y="0"/>
                </a:moveTo>
                <a:lnTo>
                  <a:pt x="3041759" y="0"/>
                </a:lnTo>
                <a:lnTo>
                  <a:pt x="3041759" y="707900"/>
                </a:lnTo>
                <a:lnTo>
                  <a:pt x="0" y="707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rot="-5400000">
            <a:off x="15223650" y="299716"/>
            <a:ext cx="728984" cy="728984"/>
          </a:xfrm>
          <a:custGeom>
            <a:avLst/>
            <a:gdLst/>
            <a:ahLst/>
            <a:cxnLst/>
            <a:rect l="l" t="t" r="r" b="b"/>
            <a:pathLst>
              <a:path w="728984" h="728984">
                <a:moveTo>
                  <a:pt x="0" y="0"/>
                </a:moveTo>
                <a:lnTo>
                  <a:pt x="728984" y="0"/>
                </a:lnTo>
                <a:lnTo>
                  <a:pt x="728984" y="728984"/>
                </a:lnTo>
                <a:lnTo>
                  <a:pt x="0" y="7289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1" name="TextBox 11"/>
          <p:cNvSpPr txBox="1"/>
          <p:nvPr/>
        </p:nvSpPr>
        <p:spPr>
          <a:xfrm>
            <a:off x="4442357" y="914896"/>
            <a:ext cx="8091439" cy="654025"/>
          </a:xfrm>
          <a:prstGeom prst="rect">
            <a:avLst/>
          </a:prstGeom>
        </p:spPr>
        <p:txBody>
          <a:bodyPr lIns="0" tIns="0" rIns="0" bIns="0" rtlCol="0" anchor="t">
            <a:spAutoFit/>
          </a:bodyPr>
          <a:lstStyle/>
          <a:p>
            <a:pPr algn="ctr">
              <a:lnSpc>
                <a:spcPts val="5084"/>
              </a:lnSpc>
            </a:pPr>
            <a:r>
              <a:rPr lang="en-US" sz="4500" spc="-135" dirty="0">
                <a:solidFill>
                  <a:srgbClr val="FFD200"/>
                </a:solidFill>
                <a:latin typeface="Poppins Bold"/>
              </a:rPr>
              <a:t>Shortening the data</a:t>
            </a:r>
          </a:p>
        </p:txBody>
      </p:sp>
      <p:sp>
        <p:nvSpPr>
          <p:cNvPr id="26" name="TextBox 25">
            <a:extLst>
              <a:ext uri="{FF2B5EF4-FFF2-40B4-BE49-F238E27FC236}">
                <a16:creationId xmlns:a16="http://schemas.microsoft.com/office/drawing/2014/main" id="{E4CB2D64-5967-53FB-E5F6-F11B65EBE747}"/>
              </a:ext>
            </a:extLst>
          </p:cNvPr>
          <p:cNvSpPr txBox="1"/>
          <p:nvPr/>
        </p:nvSpPr>
        <p:spPr>
          <a:xfrm>
            <a:off x="1495114" y="1910522"/>
            <a:ext cx="13287686" cy="2954655"/>
          </a:xfrm>
          <a:prstGeom prst="rect">
            <a:avLst/>
          </a:prstGeom>
          <a:noFill/>
        </p:spPr>
        <p:txBody>
          <a:bodyPr wrap="square" rtlCol="0">
            <a:spAutoFit/>
          </a:bodyPr>
          <a:lstStyle/>
          <a:p>
            <a:r>
              <a:rPr lang="en-US" sz="3100" dirty="0">
                <a:solidFill>
                  <a:schemeClr val="bg1"/>
                </a:solidFill>
                <a:latin typeface="Poppins Bold" panose="00000800000000000000" charset="0"/>
                <a:cs typeface="Poppins Bold" panose="00000800000000000000" charset="0"/>
              </a:rPr>
              <a:t>covid was an unexpected event. During the years 2020-2021, the footfall was significantly low. So it disturbs the actual trend and misleads the model. But just after covid time(2022 onwards), the same trend of the footfall is observed just as before. So we have removed the covid time data and trained our model over the data just before it.</a:t>
            </a:r>
            <a:endParaRPr lang="en-IN" sz="3100" dirty="0">
              <a:solidFill>
                <a:schemeClr val="bg1"/>
              </a:solidFill>
              <a:latin typeface="Poppins Bold" panose="00000800000000000000" charset="0"/>
              <a:cs typeface="Poppins Bold" panose="00000800000000000000" charset="0"/>
            </a:endParaRPr>
          </a:p>
        </p:txBody>
      </p:sp>
    </p:spTree>
    <p:extLst>
      <p:ext uri="{BB962C8B-B14F-4D97-AF65-F5344CB8AC3E}">
        <p14:creationId xmlns:p14="http://schemas.microsoft.com/office/powerpoint/2010/main" val="1473138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045" t="-28272" b="-21823"/>
            </a:stretch>
          </a:blipFill>
        </p:spPr>
        <p:txBody>
          <a:bodyPr/>
          <a:lstStyle/>
          <a:p>
            <a:endParaRPr lang="en-IN"/>
          </a:p>
        </p:txBody>
      </p:sp>
      <p:sp>
        <p:nvSpPr>
          <p:cNvPr id="3" name="Freeform 3"/>
          <p:cNvSpPr/>
          <p:nvPr/>
        </p:nvSpPr>
        <p:spPr>
          <a:xfrm>
            <a:off x="1028700" y="2936397"/>
            <a:ext cx="6099901" cy="6200661"/>
          </a:xfrm>
          <a:custGeom>
            <a:avLst/>
            <a:gdLst/>
            <a:ahLst/>
            <a:cxnLst/>
            <a:rect l="l" t="t" r="r" b="b"/>
            <a:pathLst>
              <a:path w="6099901" h="6200661">
                <a:moveTo>
                  <a:pt x="0" y="0"/>
                </a:moveTo>
                <a:lnTo>
                  <a:pt x="6099901" y="0"/>
                </a:lnTo>
                <a:lnTo>
                  <a:pt x="6099901" y="6200662"/>
                </a:lnTo>
                <a:lnTo>
                  <a:pt x="0" y="62006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rot="-5400000">
            <a:off x="2847210" y="4785839"/>
            <a:ext cx="2501777" cy="2501777"/>
          </a:xfrm>
          <a:custGeom>
            <a:avLst/>
            <a:gdLst/>
            <a:ahLst/>
            <a:cxnLst/>
            <a:rect l="l" t="t" r="r" b="b"/>
            <a:pathLst>
              <a:path w="2501777" h="2501777">
                <a:moveTo>
                  <a:pt x="0" y="0"/>
                </a:moveTo>
                <a:lnTo>
                  <a:pt x="2501777" y="0"/>
                </a:lnTo>
                <a:lnTo>
                  <a:pt x="2501777" y="2501778"/>
                </a:lnTo>
                <a:lnTo>
                  <a:pt x="0" y="25017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8250386" y="3151220"/>
            <a:ext cx="1787229" cy="1787229"/>
          </a:xfrm>
          <a:custGeom>
            <a:avLst/>
            <a:gdLst/>
            <a:ahLst/>
            <a:cxnLst/>
            <a:rect l="l" t="t" r="r" b="b"/>
            <a:pathLst>
              <a:path w="1787229" h="1787229">
                <a:moveTo>
                  <a:pt x="0" y="0"/>
                </a:moveTo>
                <a:lnTo>
                  <a:pt x="1787228" y="0"/>
                </a:lnTo>
                <a:lnTo>
                  <a:pt x="1787228" y="1787228"/>
                </a:lnTo>
                <a:lnTo>
                  <a:pt x="0" y="17872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a:off x="8250386" y="5141074"/>
            <a:ext cx="1787229" cy="1787229"/>
          </a:xfrm>
          <a:custGeom>
            <a:avLst/>
            <a:gdLst/>
            <a:ahLst/>
            <a:cxnLst/>
            <a:rect l="l" t="t" r="r" b="b"/>
            <a:pathLst>
              <a:path w="1787229" h="1787229">
                <a:moveTo>
                  <a:pt x="0" y="0"/>
                </a:moveTo>
                <a:lnTo>
                  <a:pt x="1787228" y="0"/>
                </a:lnTo>
                <a:lnTo>
                  <a:pt x="1787228" y="1787229"/>
                </a:lnTo>
                <a:lnTo>
                  <a:pt x="0" y="17872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a:off x="8250386" y="7135008"/>
            <a:ext cx="1787229" cy="1787229"/>
          </a:xfrm>
          <a:custGeom>
            <a:avLst/>
            <a:gdLst/>
            <a:ahLst/>
            <a:cxnLst/>
            <a:rect l="l" t="t" r="r" b="b"/>
            <a:pathLst>
              <a:path w="1787229" h="1787229">
                <a:moveTo>
                  <a:pt x="0" y="0"/>
                </a:moveTo>
                <a:lnTo>
                  <a:pt x="1787228" y="0"/>
                </a:lnTo>
                <a:lnTo>
                  <a:pt x="1787228" y="1787228"/>
                </a:lnTo>
                <a:lnTo>
                  <a:pt x="0" y="17872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Freeform 8"/>
          <p:cNvSpPr/>
          <p:nvPr/>
        </p:nvSpPr>
        <p:spPr>
          <a:xfrm rot="-5400000">
            <a:off x="8363432" y="3264266"/>
            <a:ext cx="1561136" cy="1561136"/>
          </a:xfrm>
          <a:custGeom>
            <a:avLst/>
            <a:gdLst/>
            <a:ahLst/>
            <a:cxnLst/>
            <a:rect l="l" t="t" r="r" b="b"/>
            <a:pathLst>
              <a:path w="1561136" h="1561136">
                <a:moveTo>
                  <a:pt x="0" y="0"/>
                </a:moveTo>
                <a:lnTo>
                  <a:pt x="1561136" y="0"/>
                </a:lnTo>
                <a:lnTo>
                  <a:pt x="1561136" y="1561136"/>
                </a:lnTo>
                <a:lnTo>
                  <a:pt x="0" y="156113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9" name="Freeform 9"/>
          <p:cNvSpPr/>
          <p:nvPr/>
        </p:nvSpPr>
        <p:spPr>
          <a:xfrm rot="-5400000">
            <a:off x="8363432" y="5254121"/>
            <a:ext cx="1561136" cy="1561136"/>
          </a:xfrm>
          <a:custGeom>
            <a:avLst/>
            <a:gdLst/>
            <a:ahLst/>
            <a:cxnLst/>
            <a:rect l="l" t="t" r="r" b="b"/>
            <a:pathLst>
              <a:path w="1561136" h="1561136">
                <a:moveTo>
                  <a:pt x="0" y="0"/>
                </a:moveTo>
                <a:lnTo>
                  <a:pt x="1561136" y="0"/>
                </a:lnTo>
                <a:lnTo>
                  <a:pt x="1561136" y="1561136"/>
                </a:lnTo>
                <a:lnTo>
                  <a:pt x="0" y="156113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0" name="Freeform 10"/>
          <p:cNvSpPr/>
          <p:nvPr/>
        </p:nvSpPr>
        <p:spPr>
          <a:xfrm rot="-5400000">
            <a:off x="8363432" y="7248054"/>
            <a:ext cx="1561136" cy="1561136"/>
          </a:xfrm>
          <a:custGeom>
            <a:avLst/>
            <a:gdLst/>
            <a:ahLst/>
            <a:cxnLst/>
            <a:rect l="l" t="t" r="r" b="b"/>
            <a:pathLst>
              <a:path w="1561136" h="1561136">
                <a:moveTo>
                  <a:pt x="0" y="0"/>
                </a:moveTo>
                <a:lnTo>
                  <a:pt x="1561136" y="0"/>
                </a:lnTo>
                <a:lnTo>
                  <a:pt x="1561136" y="1561136"/>
                </a:lnTo>
                <a:lnTo>
                  <a:pt x="0" y="156113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1" name="Freeform 11"/>
          <p:cNvSpPr/>
          <p:nvPr/>
        </p:nvSpPr>
        <p:spPr>
          <a:xfrm>
            <a:off x="8418784" y="3319618"/>
            <a:ext cx="1450432" cy="1450432"/>
          </a:xfrm>
          <a:custGeom>
            <a:avLst/>
            <a:gdLst/>
            <a:ahLst/>
            <a:cxnLst/>
            <a:rect l="l" t="t" r="r" b="b"/>
            <a:pathLst>
              <a:path w="1450432" h="1450432">
                <a:moveTo>
                  <a:pt x="0" y="0"/>
                </a:moveTo>
                <a:lnTo>
                  <a:pt x="1450432" y="0"/>
                </a:lnTo>
                <a:lnTo>
                  <a:pt x="1450432" y="1450432"/>
                </a:lnTo>
                <a:lnTo>
                  <a:pt x="0" y="1450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2" name="Freeform 12"/>
          <p:cNvSpPr/>
          <p:nvPr/>
        </p:nvSpPr>
        <p:spPr>
          <a:xfrm>
            <a:off x="8418784" y="5309473"/>
            <a:ext cx="1450432" cy="1450432"/>
          </a:xfrm>
          <a:custGeom>
            <a:avLst/>
            <a:gdLst/>
            <a:ahLst/>
            <a:cxnLst/>
            <a:rect l="l" t="t" r="r" b="b"/>
            <a:pathLst>
              <a:path w="1450432" h="1450432">
                <a:moveTo>
                  <a:pt x="0" y="0"/>
                </a:moveTo>
                <a:lnTo>
                  <a:pt x="1450432" y="0"/>
                </a:lnTo>
                <a:lnTo>
                  <a:pt x="1450432" y="1450431"/>
                </a:lnTo>
                <a:lnTo>
                  <a:pt x="0" y="14504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3" name="Freeform 13"/>
          <p:cNvSpPr/>
          <p:nvPr/>
        </p:nvSpPr>
        <p:spPr>
          <a:xfrm>
            <a:off x="8418784" y="7303406"/>
            <a:ext cx="1450432" cy="1450432"/>
          </a:xfrm>
          <a:custGeom>
            <a:avLst/>
            <a:gdLst/>
            <a:ahLst/>
            <a:cxnLst/>
            <a:rect l="l" t="t" r="r" b="b"/>
            <a:pathLst>
              <a:path w="1450432" h="1450432">
                <a:moveTo>
                  <a:pt x="0" y="0"/>
                </a:moveTo>
                <a:lnTo>
                  <a:pt x="1450432" y="0"/>
                </a:lnTo>
                <a:lnTo>
                  <a:pt x="1450432" y="1450432"/>
                </a:lnTo>
                <a:lnTo>
                  <a:pt x="0" y="1450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4" name="Freeform 14"/>
          <p:cNvSpPr/>
          <p:nvPr/>
        </p:nvSpPr>
        <p:spPr>
          <a:xfrm rot="-5400000">
            <a:off x="8467912" y="3366538"/>
            <a:ext cx="1352175" cy="1352175"/>
          </a:xfrm>
          <a:custGeom>
            <a:avLst/>
            <a:gdLst/>
            <a:ahLst/>
            <a:cxnLst/>
            <a:rect l="l" t="t" r="r" b="b"/>
            <a:pathLst>
              <a:path w="1352175" h="1352175">
                <a:moveTo>
                  <a:pt x="0" y="0"/>
                </a:moveTo>
                <a:lnTo>
                  <a:pt x="1352176" y="0"/>
                </a:lnTo>
                <a:lnTo>
                  <a:pt x="1352176" y="1352175"/>
                </a:lnTo>
                <a:lnTo>
                  <a:pt x="0" y="13521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5" name="Freeform 15"/>
          <p:cNvSpPr/>
          <p:nvPr/>
        </p:nvSpPr>
        <p:spPr>
          <a:xfrm rot="-5400000">
            <a:off x="8467912" y="5356392"/>
            <a:ext cx="1352175" cy="1352175"/>
          </a:xfrm>
          <a:custGeom>
            <a:avLst/>
            <a:gdLst/>
            <a:ahLst/>
            <a:cxnLst/>
            <a:rect l="l" t="t" r="r" b="b"/>
            <a:pathLst>
              <a:path w="1352175" h="1352175">
                <a:moveTo>
                  <a:pt x="0" y="0"/>
                </a:moveTo>
                <a:lnTo>
                  <a:pt x="1352176" y="0"/>
                </a:lnTo>
                <a:lnTo>
                  <a:pt x="1352176" y="1352175"/>
                </a:lnTo>
                <a:lnTo>
                  <a:pt x="0" y="13521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6" name="Freeform 16"/>
          <p:cNvSpPr/>
          <p:nvPr/>
        </p:nvSpPr>
        <p:spPr>
          <a:xfrm rot="-5400000">
            <a:off x="8467912" y="7350325"/>
            <a:ext cx="1352175" cy="1352175"/>
          </a:xfrm>
          <a:custGeom>
            <a:avLst/>
            <a:gdLst/>
            <a:ahLst/>
            <a:cxnLst/>
            <a:rect l="l" t="t" r="r" b="b"/>
            <a:pathLst>
              <a:path w="1352175" h="1352175">
                <a:moveTo>
                  <a:pt x="0" y="0"/>
                </a:moveTo>
                <a:lnTo>
                  <a:pt x="1352176" y="0"/>
                </a:lnTo>
                <a:lnTo>
                  <a:pt x="1352176" y="1352175"/>
                </a:lnTo>
                <a:lnTo>
                  <a:pt x="0" y="13521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7" name="Freeform 17"/>
          <p:cNvSpPr/>
          <p:nvPr/>
        </p:nvSpPr>
        <p:spPr>
          <a:xfrm>
            <a:off x="5270786" y="3925772"/>
            <a:ext cx="837413" cy="746345"/>
          </a:xfrm>
          <a:custGeom>
            <a:avLst/>
            <a:gdLst/>
            <a:ahLst/>
            <a:cxnLst/>
            <a:rect l="l" t="t" r="r" b="b"/>
            <a:pathLst>
              <a:path w="837413" h="746345">
                <a:moveTo>
                  <a:pt x="0" y="0"/>
                </a:moveTo>
                <a:lnTo>
                  <a:pt x="837414" y="0"/>
                </a:lnTo>
                <a:lnTo>
                  <a:pt x="837414" y="746344"/>
                </a:lnTo>
                <a:lnTo>
                  <a:pt x="0" y="7463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8" name="Freeform 18"/>
          <p:cNvSpPr/>
          <p:nvPr/>
        </p:nvSpPr>
        <p:spPr>
          <a:xfrm>
            <a:off x="6041860" y="5729359"/>
            <a:ext cx="817862" cy="606240"/>
          </a:xfrm>
          <a:custGeom>
            <a:avLst/>
            <a:gdLst/>
            <a:ahLst/>
            <a:cxnLst/>
            <a:rect l="l" t="t" r="r" b="b"/>
            <a:pathLst>
              <a:path w="817862" h="606240">
                <a:moveTo>
                  <a:pt x="0" y="0"/>
                </a:moveTo>
                <a:lnTo>
                  <a:pt x="817862" y="0"/>
                </a:lnTo>
                <a:lnTo>
                  <a:pt x="817862" y="606241"/>
                </a:lnTo>
                <a:lnTo>
                  <a:pt x="0" y="60624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19" name="Freeform 19"/>
          <p:cNvSpPr/>
          <p:nvPr/>
        </p:nvSpPr>
        <p:spPr>
          <a:xfrm>
            <a:off x="5270786" y="7358331"/>
            <a:ext cx="810366" cy="810366"/>
          </a:xfrm>
          <a:custGeom>
            <a:avLst/>
            <a:gdLst/>
            <a:ahLst/>
            <a:cxnLst/>
            <a:rect l="l" t="t" r="r" b="b"/>
            <a:pathLst>
              <a:path w="810366" h="810366">
                <a:moveTo>
                  <a:pt x="0" y="0"/>
                </a:moveTo>
                <a:lnTo>
                  <a:pt x="810366" y="0"/>
                </a:lnTo>
                <a:lnTo>
                  <a:pt x="810366" y="810365"/>
                </a:lnTo>
                <a:lnTo>
                  <a:pt x="0" y="81036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a:p>
        </p:txBody>
      </p:sp>
      <p:sp>
        <p:nvSpPr>
          <p:cNvPr id="20" name="Freeform 20"/>
          <p:cNvSpPr/>
          <p:nvPr/>
        </p:nvSpPr>
        <p:spPr>
          <a:xfrm rot="-7934286" flipH="1">
            <a:off x="-2014529" y="-1377582"/>
            <a:ext cx="5262418" cy="1224708"/>
          </a:xfrm>
          <a:custGeom>
            <a:avLst/>
            <a:gdLst/>
            <a:ahLst/>
            <a:cxnLst/>
            <a:rect l="l" t="t" r="r" b="b"/>
            <a:pathLst>
              <a:path w="5262418" h="1224708">
                <a:moveTo>
                  <a:pt x="5262418" y="0"/>
                </a:moveTo>
                <a:lnTo>
                  <a:pt x="0" y="0"/>
                </a:lnTo>
                <a:lnTo>
                  <a:pt x="0" y="1224708"/>
                </a:lnTo>
                <a:lnTo>
                  <a:pt x="5262418" y="1224708"/>
                </a:lnTo>
                <a:lnTo>
                  <a:pt x="5262418"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N"/>
          </a:p>
        </p:txBody>
      </p:sp>
      <p:sp>
        <p:nvSpPr>
          <p:cNvPr id="21" name="Freeform 21"/>
          <p:cNvSpPr/>
          <p:nvPr/>
        </p:nvSpPr>
        <p:spPr>
          <a:xfrm rot="-7934286" flipH="1">
            <a:off x="-1527607" y="-25638"/>
            <a:ext cx="2771793" cy="645072"/>
          </a:xfrm>
          <a:custGeom>
            <a:avLst/>
            <a:gdLst/>
            <a:ahLst/>
            <a:cxnLst/>
            <a:rect l="l" t="t" r="r" b="b"/>
            <a:pathLst>
              <a:path w="2771793" h="645072">
                <a:moveTo>
                  <a:pt x="2771794" y="0"/>
                </a:moveTo>
                <a:lnTo>
                  <a:pt x="0" y="0"/>
                </a:lnTo>
                <a:lnTo>
                  <a:pt x="0" y="645072"/>
                </a:lnTo>
                <a:lnTo>
                  <a:pt x="2771794" y="645072"/>
                </a:lnTo>
                <a:lnTo>
                  <a:pt x="2771794"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N"/>
          </a:p>
        </p:txBody>
      </p:sp>
      <p:sp>
        <p:nvSpPr>
          <p:cNvPr id="22" name="Freeform 22"/>
          <p:cNvSpPr/>
          <p:nvPr/>
        </p:nvSpPr>
        <p:spPr>
          <a:xfrm rot="-7934286">
            <a:off x="214695" y="-209830"/>
            <a:ext cx="1373710" cy="319700"/>
          </a:xfrm>
          <a:custGeom>
            <a:avLst/>
            <a:gdLst/>
            <a:ahLst/>
            <a:cxnLst/>
            <a:rect l="l" t="t" r="r" b="b"/>
            <a:pathLst>
              <a:path w="1373710" h="319700">
                <a:moveTo>
                  <a:pt x="0" y="0"/>
                </a:moveTo>
                <a:lnTo>
                  <a:pt x="1373710" y="0"/>
                </a:lnTo>
                <a:lnTo>
                  <a:pt x="1373710" y="319700"/>
                </a:lnTo>
                <a:lnTo>
                  <a:pt x="0" y="31970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IN"/>
          </a:p>
        </p:txBody>
      </p:sp>
      <p:sp>
        <p:nvSpPr>
          <p:cNvPr id="23" name="Freeform 23"/>
          <p:cNvSpPr/>
          <p:nvPr/>
        </p:nvSpPr>
        <p:spPr>
          <a:xfrm rot="-5400000">
            <a:off x="2233761" y="296898"/>
            <a:ext cx="731802" cy="731802"/>
          </a:xfrm>
          <a:custGeom>
            <a:avLst/>
            <a:gdLst/>
            <a:ahLst/>
            <a:cxnLst/>
            <a:rect l="l" t="t" r="r" b="b"/>
            <a:pathLst>
              <a:path w="731802" h="731802">
                <a:moveTo>
                  <a:pt x="0" y="0"/>
                </a:moveTo>
                <a:lnTo>
                  <a:pt x="731802" y="0"/>
                </a:lnTo>
                <a:lnTo>
                  <a:pt x="731802" y="731802"/>
                </a:lnTo>
                <a:lnTo>
                  <a:pt x="0" y="73180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IN"/>
          </a:p>
        </p:txBody>
      </p:sp>
      <p:sp>
        <p:nvSpPr>
          <p:cNvPr id="24" name="Freeform 24"/>
          <p:cNvSpPr/>
          <p:nvPr/>
        </p:nvSpPr>
        <p:spPr>
          <a:xfrm rot="7849846">
            <a:off x="14842006" y="-1558841"/>
            <a:ext cx="5703132" cy="1327274"/>
          </a:xfrm>
          <a:custGeom>
            <a:avLst/>
            <a:gdLst/>
            <a:ahLst/>
            <a:cxnLst/>
            <a:rect l="l" t="t" r="r" b="b"/>
            <a:pathLst>
              <a:path w="5703132" h="1327274">
                <a:moveTo>
                  <a:pt x="0" y="0"/>
                </a:moveTo>
                <a:lnTo>
                  <a:pt x="5703132" y="0"/>
                </a:lnTo>
                <a:lnTo>
                  <a:pt x="5703132" y="1327274"/>
                </a:lnTo>
                <a:lnTo>
                  <a:pt x="0" y="132727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N"/>
          </a:p>
        </p:txBody>
      </p:sp>
      <p:sp>
        <p:nvSpPr>
          <p:cNvPr id="25" name="Freeform 25"/>
          <p:cNvSpPr/>
          <p:nvPr/>
        </p:nvSpPr>
        <p:spPr>
          <a:xfrm rot="7840061" flipH="1">
            <a:off x="16428590" y="-146925"/>
            <a:ext cx="1416975" cy="329769"/>
          </a:xfrm>
          <a:custGeom>
            <a:avLst/>
            <a:gdLst/>
            <a:ahLst/>
            <a:cxnLst/>
            <a:rect l="l" t="t" r="r" b="b"/>
            <a:pathLst>
              <a:path w="1416975" h="329769">
                <a:moveTo>
                  <a:pt x="1416975" y="0"/>
                </a:moveTo>
                <a:lnTo>
                  <a:pt x="0" y="0"/>
                </a:lnTo>
                <a:lnTo>
                  <a:pt x="0" y="329769"/>
                </a:lnTo>
                <a:lnTo>
                  <a:pt x="1416975" y="329769"/>
                </a:lnTo>
                <a:lnTo>
                  <a:pt x="1416975"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IN"/>
          </a:p>
        </p:txBody>
      </p:sp>
      <p:sp>
        <p:nvSpPr>
          <p:cNvPr id="26" name="Freeform 26"/>
          <p:cNvSpPr/>
          <p:nvPr/>
        </p:nvSpPr>
        <p:spPr>
          <a:xfrm rot="7883251">
            <a:off x="16956597" y="-57052"/>
            <a:ext cx="3041758" cy="707900"/>
          </a:xfrm>
          <a:custGeom>
            <a:avLst/>
            <a:gdLst/>
            <a:ahLst/>
            <a:cxnLst/>
            <a:rect l="l" t="t" r="r" b="b"/>
            <a:pathLst>
              <a:path w="3041758" h="707900">
                <a:moveTo>
                  <a:pt x="0" y="0"/>
                </a:moveTo>
                <a:lnTo>
                  <a:pt x="3041759" y="0"/>
                </a:lnTo>
                <a:lnTo>
                  <a:pt x="3041759" y="707900"/>
                </a:lnTo>
                <a:lnTo>
                  <a:pt x="0" y="7079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N"/>
          </a:p>
        </p:txBody>
      </p:sp>
      <p:sp>
        <p:nvSpPr>
          <p:cNvPr id="27" name="Freeform 27"/>
          <p:cNvSpPr/>
          <p:nvPr/>
        </p:nvSpPr>
        <p:spPr>
          <a:xfrm rot="-5400000">
            <a:off x="15223650" y="299716"/>
            <a:ext cx="728984" cy="728984"/>
          </a:xfrm>
          <a:custGeom>
            <a:avLst/>
            <a:gdLst/>
            <a:ahLst/>
            <a:cxnLst/>
            <a:rect l="l" t="t" r="r" b="b"/>
            <a:pathLst>
              <a:path w="728984" h="728984">
                <a:moveTo>
                  <a:pt x="0" y="0"/>
                </a:moveTo>
                <a:lnTo>
                  <a:pt x="728984" y="0"/>
                </a:lnTo>
                <a:lnTo>
                  <a:pt x="728984" y="728984"/>
                </a:lnTo>
                <a:lnTo>
                  <a:pt x="0" y="72898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IN"/>
          </a:p>
        </p:txBody>
      </p:sp>
      <p:sp>
        <p:nvSpPr>
          <p:cNvPr id="28" name="Freeform 28"/>
          <p:cNvSpPr/>
          <p:nvPr/>
        </p:nvSpPr>
        <p:spPr>
          <a:xfrm>
            <a:off x="3488951" y="5271373"/>
            <a:ext cx="1427845" cy="1383225"/>
          </a:xfrm>
          <a:custGeom>
            <a:avLst/>
            <a:gdLst/>
            <a:ahLst/>
            <a:cxnLst/>
            <a:rect l="l" t="t" r="r" b="b"/>
            <a:pathLst>
              <a:path w="1427845" h="1383225">
                <a:moveTo>
                  <a:pt x="0" y="0"/>
                </a:moveTo>
                <a:lnTo>
                  <a:pt x="1427845" y="0"/>
                </a:lnTo>
                <a:lnTo>
                  <a:pt x="1427845" y="1383224"/>
                </a:lnTo>
                <a:lnTo>
                  <a:pt x="0" y="138322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IN"/>
          </a:p>
        </p:txBody>
      </p:sp>
      <p:sp>
        <p:nvSpPr>
          <p:cNvPr id="29" name="TextBox 29"/>
          <p:cNvSpPr txBox="1"/>
          <p:nvPr/>
        </p:nvSpPr>
        <p:spPr>
          <a:xfrm>
            <a:off x="4269455" y="1019175"/>
            <a:ext cx="9749090" cy="687705"/>
          </a:xfrm>
          <a:prstGeom prst="rect">
            <a:avLst/>
          </a:prstGeom>
        </p:spPr>
        <p:txBody>
          <a:bodyPr lIns="0" tIns="0" rIns="0" bIns="0" rtlCol="0" anchor="t">
            <a:spAutoFit/>
          </a:bodyPr>
          <a:lstStyle/>
          <a:p>
            <a:pPr algn="ctr">
              <a:lnSpc>
                <a:spcPts val="5084"/>
              </a:lnSpc>
            </a:pPr>
            <a:r>
              <a:rPr lang="en-US" sz="4500" spc="-135">
                <a:solidFill>
                  <a:srgbClr val="FFD200"/>
                </a:solidFill>
                <a:latin typeface="Poppins Bold"/>
              </a:rPr>
              <a:t>Data Preprocessing</a:t>
            </a:r>
          </a:p>
        </p:txBody>
      </p:sp>
      <p:sp>
        <p:nvSpPr>
          <p:cNvPr id="30" name="TextBox 30"/>
          <p:cNvSpPr txBox="1"/>
          <p:nvPr/>
        </p:nvSpPr>
        <p:spPr>
          <a:xfrm>
            <a:off x="10233187" y="3897197"/>
            <a:ext cx="7026113" cy="1211101"/>
          </a:xfrm>
          <a:prstGeom prst="rect">
            <a:avLst/>
          </a:prstGeom>
        </p:spPr>
        <p:txBody>
          <a:bodyPr lIns="0" tIns="0" rIns="0" bIns="0" rtlCol="0" anchor="t">
            <a:spAutoFit/>
          </a:bodyPr>
          <a:lstStyle/>
          <a:p>
            <a:pPr algn="just">
              <a:lnSpc>
                <a:spcPts val="1946"/>
              </a:lnSpc>
            </a:pPr>
            <a:r>
              <a:rPr lang="en-US" sz="1497" dirty="0">
                <a:solidFill>
                  <a:srgbClr val="FFFFFF"/>
                </a:solidFill>
                <a:latin typeface="Poppins"/>
              </a:rPr>
              <a:t>We utilised the powerful pandas library to load the CSV and excel files containing both the monthly footfall data and the Google Trends data into dataframes. This provided a structured format for subsequent analysis. By the footfall, we mean the total of domestic and foreign footfall.</a:t>
            </a:r>
          </a:p>
        </p:txBody>
      </p:sp>
      <p:sp>
        <p:nvSpPr>
          <p:cNvPr id="31" name="TextBox 31"/>
          <p:cNvSpPr txBox="1"/>
          <p:nvPr/>
        </p:nvSpPr>
        <p:spPr>
          <a:xfrm>
            <a:off x="10233187" y="5889090"/>
            <a:ext cx="7026113" cy="723934"/>
          </a:xfrm>
          <a:prstGeom prst="rect">
            <a:avLst/>
          </a:prstGeom>
        </p:spPr>
        <p:txBody>
          <a:bodyPr lIns="0" tIns="0" rIns="0" bIns="0" rtlCol="0" anchor="t">
            <a:spAutoFit/>
          </a:bodyPr>
          <a:lstStyle/>
          <a:p>
            <a:pPr algn="just">
              <a:lnSpc>
                <a:spcPts val="1946"/>
              </a:lnSpc>
            </a:pPr>
            <a:r>
              <a:rPr lang="en-US" sz="1497" dirty="0">
                <a:solidFill>
                  <a:srgbClr val="FFFFFF"/>
                </a:solidFill>
                <a:latin typeface="Poppins"/>
              </a:rPr>
              <a:t>To integrate the datasets effectively, we concatenated them utilizing the month as the primary index. This step ensured that the data was continuous for all months and ready for analysis. </a:t>
            </a:r>
          </a:p>
        </p:txBody>
      </p:sp>
      <p:sp>
        <p:nvSpPr>
          <p:cNvPr id="32" name="TextBox 32"/>
          <p:cNvSpPr txBox="1"/>
          <p:nvPr/>
        </p:nvSpPr>
        <p:spPr>
          <a:xfrm>
            <a:off x="10233187" y="7877880"/>
            <a:ext cx="7026113" cy="967444"/>
          </a:xfrm>
          <a:prstGeom prst="rect">
            <a:avLst/>
          </a:prstGeom>
        </p:spPr>
        <p:txBody>
          <a:bodyPr lIns="0" tIns="0" rIns="0" bIns="0" rtlCol="0" anchor="t">
            <a:spAutoFit/>
          </a:bodyPr>
          <a:lstStyle/>
          <a:p>
            <a:pPr algn="just">
              <a:lnSpc>
                <a:spcPts val="1946"/>
              </a:lnSpc>
            </a:pPr>
            <a:r>
              <a:rPr lang="en-US" sz="1497" dirty="0">
                <a:solidFill>
                  <a:srgbClr val="FFFFFF"/>
                </a:solidFill>
                <a:latin typeface="Poppins"/>
              </a:rPr>
              <a:t>Fortunately our dataset was in relatively clean state with no missing values requiring attention. This allowed us to proceed directly to modelling without extensive data cleaning efforts. We just removed the covid time datas.</a:t>
            </a:r>
          </a:p>
        </p:txBody>
      </p:sp>
      <p:sp>
        <p:nvSpPr>
          <p:cNvPr id="33" name="TextBox 33"/>
          <p:cNvSpPr txBox="1"/>
          <p:nvPr/>
        </p:nvSpPr>
        <p:spPr>
          <a:xfrm>
            <a:off x="10233187" y="3388577"/>
            <a:ext cx="4298525" cy="394253"/>
          </a:xfrm>
          <a:prstGeom prst="rect">
            <a:avLst/>
          </a:prstGeom>
        </p:spPr>
        <p:txBody>
          <a:bodyPr lIns="0" tIns="0" rIns="0" bIns="0" rtlCol="0" anchor="t">
            <a:spAutoFit/>
          </a:bodyPr>
          <a:lstStyle/>
          <a:p>
            <a:pPr>
              <a:lnSpc>
                <a:spcPts val="2895"/>
              </a:lnSpc>
            </a:pPr>
            <a:r>
              <a:rPr lang="en-US" sz="2562" spc="-76">
                <a:solidFill>
                  <a:srgbClr val="FFFFFF"/>
                </a:solidFill>
                <a:latin typeface="Poppins Bold"/>
              </a:rPr>
              <a:t>Data Loading</a:t>
            </a:r>
          </a:p>
        </p:txBody>
      </p:sp>
      <p:sp>
        <p:nvSpPr>
          <p:cNvPr id="34" name="TextBox 34"/>
          <p:cNvSpPr txBox="1"/>
          <p:nvPr/>
        </p:nvSpPr>
        <p:spPr>
          <a:xfrm>
            <a:off x="8573575" y="3571416"/>
            <a:ext cx="1140849" cy="923369"/>
          </a:xfrm>
          <a:prstGeom prst="rect">
            <a:avLst/>
          </a:prstGeom>
        </p:spPr>
        <p:txBody>
          <a:bodyPr lIns="0" tIns="0" rIns="0" bIns="0" rtlCol="0" anchor="t">
            <a:spAutoFit/>
          </a:bodyPr>
          <a:lstStyle/>
          <a:p>
            <a:pPr algn="ctr">
              <a:lnSpc>
                <a:spcPts val="6805"/>
              </a:lnSpc>
            </a:pPr>
            <a:r>
              <a:rPr lang="en-US" sz="6022" spc="-180">
                <a:solidFill>
                  <a:srgbClr val="FFFFFF"/>
                </a:solidFill>
                <a:latin typeface="Poppins Bold"/>
              </a:rPr>
              <a:t>01</a:t>
            </a:r>
          </a:p>
        </p:txBody>
      </p:sp>
      <p:sp>
        <p:nvSpPr>
          <p:cNvPr id="35" name="TextBox 35"/>
          <p:cNvSpPr txBox="1"/>
          <p:nvPr/>
        </p:nvSpPr>
        <p:spPr>
          <a:xfrm>
            <a:off x="8573575" y="5565519"/>
            <a:ext cx="1140849" cy="923369"/>
          </a:xfrm>
          <a:prstGeom prst="rect">
            <a:avLst/>
          </a:prstGeom>
        </p:spPr>
        <p:txBody>
          <a:bodyPr lIns="0" tIns="0" rIns="0" bIns="0" rtlCol="0" anchor="t">
            <a:spAutoFit/>
          </a:bodyPr>
          <a:lstStyle/>
          <a:p>
            <a:pPr algn="ctr">
              <a:lnSpc>
                <a:spcPts val="6805"/>
              </a:lnSpc>
            </a:pPr>
            <a:r>
              <a:rPr lang="en-US" sz="6022" spc="-180">
                <a:solidFill>
                  <a:srgbClr val="FFFFFF"/>
                </a:solidFill>
                <a:latin typeface="Poppins Bold"/>
              </a:rPr>
              <a:t>02</a:t>
            </a:r>
          </a:p>
        </p:txBody>
      </p:sp>
      <p:sp>
        <p:nvSpPr>
          <p:cNvPr id="36" name="TextBox 36"/>
          <p:cNvSpPr txBox="1"/>
          <p:nvPr/>
        </p:nvSpPr>
        <p:spPr>
          <a:xfrm>
            <a:off x="8573575" y="7557413"/>
            <a:ext cx="1140849" cy="923369"/>
          </a:xfrm>
          <a:prstGeom prst="rect">
            <a:avLst/>
          </a:prstGeom>
        </p:spPr>
        <p:txBody>
          <a:bodyPr lIns="0" tIns="0" rIns="0" bIns="0" rtlCol="0" anchor="t">
            <a:spAutoFit/>
          </a:bodyPr>
          <a:lstStyle/>
          <a:p>
            <a:pPr algn="ctr">
              <a:lnSpc>
                <a:spcPts val="6805"/>
              </a:lnSpc>
            </a:pPr>
            <a:r>
              <a:rPr lang="en-US" sz="6022" spc="-180">
                <a:solidFill>
                  <a:srgbClr val="FFFFFF"/>
                </a:solidFill>
                <a:latin typeface="Poppins Bold"/>
              </a:rPr>
              <a:t>03</a:t>
            </a:r>
          </a:p>
        </p:txBody>
      </p:sp>
      <p:sp>
        <p:nvSpPr>
          <p:cNvPr id="37" name="TextBox 37"/>
          <p:cNvSpPr txBox="1"/>
          <p:nvPr/>
        </p:nvSpPr>
        <p:spPr>
          <a:xfrm>
            <a:off x="10233187" y="5380471"/>
            <a:ext cx="6028602" cy="394253"/>
          </a:xfrm>
          <a:prstGeom prst="rect">
            <a:avLst/>
          </a:prstGeom>
        </p:spPr>
        <p:txBody>
          <a:bodyPr lIns="0" tIns="0" rIns="0" bIns="0" rtlCol="0" anchor="t">
            <a:spAutoFit/>
          </a:bodyPr>
          <a:lstStyle/>
          <a:p>
            <a:pPr>
              <a:lnSpc>
                <a:spcPts val="2895"/>
              </a:lnSpc>
            </a:pPr>
            <a:r>
              <a:rPr lang="en-US" sz="2562" spc="-76">
                <a:solidFill>
                  <a:srgbClr val="FFFFFF"/>
                </a:solidFill>
                <a:latin typeface="Poppins Bold"/>
              </a:rPr>
              <a:t>Data Concatenation</a:t>
            </a:r>
          </a:p>
        </p:txBody>
      </p:sp>
      <p:sp>
        <p:nvSpPr>
          <p:cNvPr id="38" name="TextBox 38"/>
          <p:cNvSpPr txBox="1"/>
          <p:nvPr/>
        </p:nvSpPr>
        <p:spPr>
          <a:xfrm>
            <a:off x="10233187" y="7369260"/>
            <a:ext cx="5587256" cy="394253"/>
          </a:xfrm>
          <a:prstGeom prst="rect">
            <a:avLst/>
          </a:prstGeom>
        </p:spPr>
        <p:txBody>
          <a:bodyPr lIns="0" tIns="0" rIns="0" bIns="0" rtlCol="0" anchor="t">
            <a:spAutoFit/>
          </a:bodyPr>
          <a:lstStyle/>
          <a:p>
            <a:pPr>
              <a:lnSpc>
                <a:spcPts val="2895"/>
              </a:lnSpc>
            </a:pPr>
            <a:r>
              <a:rPr lang="en-US" sz="2562" spc="-76" dirty="0">
                <a:solidFill>
                  <a:srgbClr val="FFFFFF"/>
                </a:solidFill>
                <a:latin typeface="Poppins Bold"/>
              </a:rPr>
              <a:t>Data Cleaning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045" t="-28272" b="-21823"/>
            </a:stretch>
          </a:blipFill>
        </p:spPr>
        <p:txBody>
          <a:bodyPr/>
          <a:lstStyle/>
          <a:p>
            <a:endParaRPr lang="en-IN" dirty="0"/>
          </a:p>
        </p:txBody>
      </p:sp>
      <p:sp>
        <p:nvSpPr>
          <p:cNvPr id="3" name="Freeform 3"/>
          <p:cNvSpPr/>
          <p:nvPr/>
        </p:nvSpPr>
        <p:spPr>
          <a:xfrm>
            <a:off x="2036063" y="2996158"/>
            <a:ext cx="3031251" cy="3031251"/>
          </a:xfrm>
          <a:custGeom>
            <a:avLst/>
            <a:gdLst/>
            <a:ahLst/>
            <a:cxnLst/>
            <a:rect l="l" t="t" r="r" b="b"/>
            <a:pathLst>
              <a:path w="3031251" h="3031251">
                <a:moveTo>
                  <a:pt x="0" y="0"/>
                </a:moveTo>
                <a:lnTo>
                  <a:pt x="3031251" y="0"/>
                </a:lnTo>
                <a:lnTo>
                  <a:pt x="3031251" y="3031250"/>
                </a:lnTo>
                <a:lnTo>
                  <a:pt x="0" y="30312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7628375" y="2996158"/>
            <a:ext cx="3031251" cy="3031251"/>
          </a:xfrm>
          <a:custGeom>
            <a:avLst/>
            <a:gdLst/>
            <a:ahLst/>
            <a:cxnLst/>
            <a:rect l="l" t="t" r="r" b="b"/>
            <a:pathLst>
              <a:path w="3031251" h="3031251">
                <a:moveTo>
                  <a:pt x="0" y="0"/>
                </a:moveTo>
                <a:lnTo>
                  <a:pt x="3031250" y="0"/>
                </a:lnTo>
                <a:lnTo>
                  <a:pt x="3031250" y="3031250"/>
                </a:lnTo>
                <a:lnTo>
                  <a:pt x="0" y="30312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13221792" y="2996158"/>
            <a:ext cx="3031251" cy="3031251"/>
          </a:xfrm>
          <a:custGeom>
            <a:avLst/>
            <a:gdLst/>
            <a:ahLst/>
            <a:cxnLst/>
            <a:rect l="l" t="t" r="r" b="b"/>
            <a:pathLst>
              <a:path w="3031251" h="3031251">
                <a:moveTo>
                  <a:pt x="0" y="0"/>
                </a:moveTo>
                <a:lnTo>
                  <a:pt x="3031251" y="0"/>
                </a:lnTo>
                <a:lnTo>
                  <a:pt x="3031251" y="3031250"/>
                </a:lnTo>
                <a:lnTo>
                  <a:pt x="0" y="30312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5400000">
            <a:off x="2227797" y="3187891"/>
            <a:ext cx="2647784" cy="2647784"/>
          </a:xfrm>
          <a:custGeom>
            <a:avLst/>
            <a:gdLst/>
            <a:ahLst/>
            <a:cxnLst/>
            <a:rect l="l" t="t" r="r" b="b"/>
            <a:pathLst>
              <a:path w="2647784" h="2647784">
                <a:moveTo>
                  <a:pt x="0" y="0"/>
                </a:moveTo>
                <a:lnTo>
                  <a:pt x="2647783" y="0"/>
                </a:lnTo>
                <a:lnTo>
                  <a:pt x="2647783" y="2647784"/>
                </a:lnTo>
                <a:lnTo>
                  <a:pt x="0" y="26477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7" name="Freeform 7"/>
          <p:cNvSpPr/>
          <p:nvPr/>
        </p:nvSpPr>
        <p:spPr>
          <a:xfrm rot="-5400000">
            <a:off x="7820108" y="3187891"/>
            <a:ext cx="2647784" cy="2647784"/>
          </a:xfrm>
          <a:custGeom>
            <a:avLst/>
            <a:gdLst/>
            <a:ahLst/>
            <a:cxnLst/>
            <a:rect l="l" t="t" r="r" b="b"/>
            <a:pathLst>
              <a:path w="2647784" h="2647784">
                <a:moveTo>
                  <a:pt x="0" y="0"/>
                </a:moveTo>
                <a:lnTo>
                  <a:pt x="2647784" y="0"/>
                </a:lnTo>
                <a:lnTo>
                  <a:pt x="2647784" y="2647784"/>
                </a:lnTo>
                <a:lnTo>
                  <a:pt x="0" y="26477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rot="-5400000">
            <a:off x="13413526" y="3187891"/>
            <a:ext cx="2647784" cy="2647784"/>
          </a:xfrm>
          <a:custGeom>
            <a:avLst/>
            <a:gdLst/>
            <a:ahLst/>
            <a:cxnLst/>
            <a:rect l="l" t="t" r="r" b="b"/>
            <a:pathLst>
              <a:path w="2647784" h="2647784">
                <a:moveTo>
                  <a:pt x="0" y="0"/>
                </a:moveTo>
                <a:lnTo>
                  <a:pt x="2647783" y="0"/>
                </a:lnTo>
                <a:lnTo>
                  <a:pt x="2647783" y="2647784"/>
                </a:lnTo>
                <a:lnTo>
                  <a:pt x="0" y="26477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9" name="Freeform 9"/>
          <p:cNvSpPr/>
          <p:nvPr/>
        </p:nvSpPr>
        <p:spPr>
          <a:xfrm>
            <a:off x="2321677" y="3281772"/>
            <a:ext cx="2460022" cy="2460022"/>
          </a:xfrm>
          <a:custGeom>
            <a:avLst/>
            <a:gdLst/>
            <a:ahLst/>
            <a:cxnLst/>
            <a:rect l="l" t="t" r="r" b="b"/>
            <a:pathLst>
              <a:path w="2460022" h="2460022">
                <a:moveTo>
                  <a:pt x="0" y="0"/>
                </a:moveTo>
                <a:lnTo>
                  <a:pt x="2460022" y="0"/>
                </a:lnTo>
                <a:lnTo>
                  <a:pt x="2460022" y="2460022"/>
                </a:lnTo>
                <a:lnTo>
                  <a:pt x="0" y="24600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Freeform 10"/>
          <p:cNvSpPr/>
          <p:nvPr/>
        </p:nvSpPr>
        <p:spPr>
          <a:xfrm>
            <a:off x="7913989" y="3281772"/>
            <a:ext cx="2460022" cy="2460022"/>
          </a:xfrm>
          <a:custGeom>
            <a:avLst/>
            <a:gdLst/>
            <a:ahLst/>
            <a:cxnLst/>
            <a:rect l="l" t="t" r="r" b="b"/>
            <a:pathLst>
              <a:path w="2460022" h="2460022">
                <a:moveTo>
                  <a:pt x="0" y="0"/>
                </a:moveTo>
                <a:lnTo>
                  <a:pt x="2460022" y="0"/>
                </a:lnTo>
                <a:lnTo>
                  <a:pt x="2460022" y="2460022"/>
                </a:lnTo>
                <a:lnTo>
                  <a:pt x="0" y="24600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1" name="Freeform 11"/>
          <p:cNvSpPr/>
          <p:nvPr/>
        </p:nvSpPr>
        <p:spPr>
          <a:xfrm>
            <a:off x="13507407" y="3281772"/>
            <a:ext cx="2460022" cy="2460022"/>
          </a:xfrm>
          <a:custGeom>
            <a:avLst/>
            <a:gdLst/>
            <a:ahLst/>
            <a:cxnLst/>
            <a:rect l="l" t="t" r="r" b="b"/>
            <a:pathLst>
              <a:path w="2460022" h="2460022">
                <a:moveTo>
                  <a:pt x="0" y="0"/>
                </a:moveTo>
                <a:lnTo>
                  <a:pt x="2460022" y="0"/>
                </a:lnTo>
                <a:lnTo>
                  <a:pt x="2460022" y="2460022"/>
                </a:lnTo>
                <a:lnTo>
                  <a:pt x="0" y="24600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2" name="Freeform 12"/>
          <p:cNvSpPr/>
          <p:nvPr/>
        </p:nvSpPr>
        <p:spPr>
          <a:xfrm rot="-5400000">
            <a:off x="2405002" y="3361350"/>
            <a:ext cx="2293373" cy="2293373"/>
          </a:xfrm>
          <a:custGeom>
            <a:avLst/>
            <a:gdLst/>
            <a:ahLst/>
            <a:cxnLst/>
            <a:rect l="l" t="t" r="r" b="b"/>
            <a:pathLst>
              <a:path w="2293373" h="2293373">
                <a:moveTo>
                  <a:pt x="0" y="0"/>
                </a:moveTo>
                <a:lnTo>
                  <a:pt x="2293373" y="0"/>
                </a:lnTo>
                <a:lnTo>
                  <a:pt x="2293373" y="2293373"/>
                </a:lnTo>
                <a:lnTo>
                  <a:pt x="0" y="22933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dirty="0"/>
          </a:p>
        </p:txBody>
      </p:sp>
      <p:sp>
        <p:nvSpPr>
          <p:cNvPr id="13" name="Freeform 13"/>
          <p:cNvSpPr/>
          <p:nvPr/>
        </p:nvSpPr>
        <p:spPr>
          <a:xfrm rot="-5400000">
            <a:off x="7997314" y="3361350"/>
            <a:ext cx="2293373" cy="2293373"/>
          </a:xfrm>
          <a:custGeom>
            <a:avLst/>
            <a:gdLst/>
            <a:ahLst/>
            <a:cxnLst/>
            <a:rect l="l" t="t" r="r" b="b"/>
            <a:pathLst>
              <a:path w="2293373" h="2293373">
                <a:moveTo>
                  <a:pt x="0" y="0"/>
                </a:moveTo>
                <a:lnTo>
                  <a:pt x="2293372" y="0"/>
                </a:lnTo>
                <a:lnTo>
                  <a:pt x="2293372" y="2293373"/>
                </a:lnTo>
                <a:lnTo>
                  <a:pt x="0" y="22933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4" name="Freeform 14"/>
          <p:cNvSpPr/>
          <p:nvPr/>
        </p:nvSpPr>
        <p:spPr>
          <a:xfrm rot="-5400000">
            <a:off x="13590731" y="3361350"/>
            <a:ext cx="2293373" cy="2293373"/>
          </a:xfrm>
          <a:custGeom>
            <a:avLst/>
            <a:gdLst/>
            <a:ahLst/>
            <a:cxnLst/>
            <a:rect l="l" t="t" r="r" b="b"/>
            <a:pathLst>
              <a:path w="2293373" h="2293373">
                <a:moveTo>
                  <a:pt x="0" y="0"/>
                </a:moveTo>
                <a:lnTo>
                  <a:pt x="2293373" y="0"/>
                </a:lnTo>
                <a:lnTo>
                  <a:pt x="2293373" y="2293373"/>
                </a:lnTo>
                <a:lnTo>
                  <a:pt x="0" y="22933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5" name="Freeform 15"/>
          <p:cNvSpPr/>
          <p:nvPr/>
        </p:nvSpPr>
        <p:spPr>
          <a:xfrm rot="-7934286" flipH="1">
            <a:off x="-2014529" y="-1377582"/>
            <a:ext cx="5262418" cy="1224708"/>
          </a:xfrm>
          <a:custGeom>
            <a:avLst/>
            <a:gdLst/>
            <a:ahLst/>
            <a:cxnLst/>
            <a:rect l="l" t="t" r="r" b="b"/>
            <a:pathLst>
              <a:path w="5262418" h="1224708">
                <a:moveTo>
                  <a:pt x="5262418" y="0"/>
                </a:moveTo>
                <a:lnTo>
                  <a:pt x="0" y="0"/>
                </a:lnTo>
                <a:lnTo>
                  <a:pt x="0" y="1224708"/>
                </a:lnTo>
                <a:lnTo>
                  <a:pt x="5262418" y="1224708"/>
                </a:lnTo>
                <a:lnTo>
                  <a:pt x="5262418"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6" name="Freeform 16"/>
          <p:cNvSpPr/>
          <p:nvPr/>
        </p:nvSpPr>
        <p:spPr>
          <a:xfrm rot="-7934286" flipH="1">
            <a:off x="-1527607" y="-25638"/>
            <a:ext cx="2771793" cy="645072"/>
          </a:xfrm>
          <a:custGeom>
            <a:avLst/>
            <a:gdLst/>
            <a:ahLst/>
            <a:cxnLst/>
            <a:rect l="l" t="t" r="r" b="b"/>
            <a:pathLst>
              <a:path w="2771793" h="645072">
                <a:moveTo>
                  <a:pt x="2771794" y="0"/>
                </a:moveTo>
                <a:lnTo>
                  <a:pt x="0" y="0"/>
                </a:lnTo>
                <a:lnTo>
                  <a:pt x="0" y="645072"/>
                </a:lnTo>
                <a:lnTo>
                  <a:pt x="2771794" y="645072"/>
                </a:lnTo>
                <a:lnTo>
                  <a:pt x="2771794"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7" name="Freeform 17"/>
          <p:cNvSpPr/>
          <p:nvPr/>
        </p:nvSpPr>
        <p:spPr>
          <a:xfrm rot="-7934286">
            <a:off x="214695" y="-209830"/>
            <a:ext cx="1373710" cy="319700"/>
          </a:xfrm>
          <a:custGeom>
            <a:avLst/>
            <a:gdLst/>
            <a:ahLst/>
            <a:cxnLst/>
            <a:rect l="l" t="t" r="r" b="b"/>
            <a:pathLst>
              <a:path w="1373710" h="319700">
                <a:moveTo>
                  <a:pt x="0" y="0"/>
                </a:moveTo>
                <a:lnTo>
                  <a:pt x="1373710" y="0"/>
                </a:lnTo>
                <a:lnTo>
                  <a:pt x="1373710" y="319700"/>
                </a:lnTo>
                <a:lnTo>
                  <a:pt x="0" y="3197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8" name="Freeform 18"/>
          <p:cNvSpPr/>
          <p:nvPr/>
        </p:nvSpPr>
        <p:spPr>
          <a:xfrm rot="-5400000">
            <a:off x="2233761" y="296898"/>
            <a:ext cx="731802" cy="731802"/>
          </a:xfrm>
          <a:custGeom>
            <a:avLst/>
            <a:gdLst/>
            <a:ahLst/>
            <a:cxnLst/>
            <a:rect l="l" t="t" r="r" b="b"/>
            <a:pathLst>
              <a:path w="731802" h="731802">
                <a:moveTo>
                  <a:pt x="0" y="0"/>
                </a:moveTo>
                <a:lnTo>
                  <a:pt x="731802" y="0"/>
                </a:lnTo>
                <a:lnTo>
                  <a:pt x="731802" y="731802"/>
                </a:lnTo>
                <a:lnTo>
                  <a:pt x="0" y="7318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19" name="Freeform 19"/>
          <p:cNvSpPr/>
          <p:nvPr/>
        </p:nvSpPr>
        <p:spPr>
          <a:xfrm rot="7849846">
            <a:off x="14842006" y="-1558841"/>
            <a:ext cx="5703132" cy="1327274"/>
          </a:xfrm>
          <a:custGeom>
            <a:avLst/>
            <a:gdLst/>
            <a:ahLst/>
            <a:cxnLst/>
            <a:rect l="l" t="t" r="r" b="b"/>
            <a:pathLst>
              <a:path w="5703132" h="1327274">
                <a:moveTo>
                  <a:pt x="0" y="0"/>
                </a:moveTo>
                <a:lnTo>
                  <a:pt x="5703132" y="0"/>
                </a:lnTo>
                <a:lnTo>
                  <a:pt x="5703132" y="1327274"/>
                </a:lnTo>
                <a:lnTo>
                  <a:pt x="0" y="13272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20" name="Freeform 20"/>
          <p:cNvSpPr/>
          <p:nvPr/>
        </p:nvSpPr>
        <p:spPr>
          <a:xfrm rot="7840061" flipH="1">
            <a:off x="16428590" y="-146925"/>
            <a:ext cx="1416975" cy="329769"/>
          </a:xfrm>
          <a:custGeom>
            <a:avLst/>
            <a:gdLst/>
            <a:ahLst/>
            <a:cxnLst/>
            <a:rect l="l" t="t" r="r" b="b"/>
            <a:pathLst>
              <a:path w="1416975" h="329769">
                <a:moveTo>
                  <a:pt x="1416975" y="0"/>
                </a:moveTo>
                <a:lnTo>
                  <a:pt x="0" y="0"/>
                </a:lnTo>
                <a:lnTo>
                  <a:pt x="0" y="329769"/>
                </a:lnTo>
                <a:lnTo>
                  <a:pt x="1416975" y="329769"/>
                </a:lnTo>
                <a:lnTo>
                  <a:pt x="141697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21" name="Freeform 21"/>
          <p:cNvSpPr/>
          <p:nvPr/>
        </p:nvSpPr>
        <p:spPr>
          <a:xfrm rot="7883251">
            <a:off x="16956597" y="-57052"/>
            <a:ext cx="3041758" cy="707900"/>
          </a:xfrm>
          <a:custGeom>
            <a:avLst/>
            <a:gdLst/>
            <a:ahLst/>
            <a:cxnLst/>
            <a:rect l="l" t="t" r="r" b="b"/>
            <a:pathLst>
              <a:path w="3041758" h="707900">
                <a:moveTo>
                  <a:pt x="0" y="0"/>
                </a:moveTo>
                <a:lnTo>
                  <a:pt x="3041759" y="0"/>
                </a:lnTo>
                <a:lnTo>
                  <a:pt x="3041759" y="707900"/>
                </a:lnTo>
                <a:lnTo>
                  <a:pt x="0" y="7079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22" name="Freeform 22"/>
          <p:cNvSpPr/>
          <p:nvPr/>
        </p:nvSpPr>
        <p:spPr>
          <a:xfrm rot="-5400000">
            <a:off x="15223650" y="296898"/>
            <a:ext cx="728984" cy="728984"/>
          </a:xfrm>
          <a:custGeom>
            <a:avLst/>
            <a:gdLst/>
            <a:ahLst/>
            <a:cxnLst/>
            <a:rect l="l" t="t" r="r" b="b"/>
            <a:pathLst>
              <a:path w="728984" h="728984">
                <a:moveTo>
                  <a:pt x="0" y="0"/>
                </a:moveTo>
                <a:lnTo>
                  <a:pt x="728984" y="0"/>
                </a:lnTo>
                <a:lnTo>
                  <a:pt x="728984" y="728983"/>
                </a:lnTo>
                <a:lnTo>
                  <a:pt x="0" y="72898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23" name="Freeform 23"/>
          <p:cNvSpPr/>
          <p:nvPr/>
        </p:nvSpPr>
        <p:spPr>
          <a:xfrm>
            <a:off x="8491403" y="3897799"/>
            <a:ext cx="1263434" cy="1263434"/>
          </a:xfrm>
          <a:custGeom>
            <a:avLst/>
            <a:gdLst/>
            <a:ahLst/>
            <a:cxnLst/>
            <a:rect l="l" t="t" r="r" b="b"/>
            <a:pathLst>
              <a:path w="1263434" h="1263434">
                <a:moveTo>
                  <a:pt x="0" y="0"/>
                </a:moveTo>
                <a:lnTo>
                  <a:pt x="1263434" y="0"/>
                </a:lnTo>
                <a:lnTo>
                  <a:pt x="1263434" y="1263434"/>
                </a:lnTo>
                <a:lnTo>
                  <a:pt x="0" y="126343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a:p>
        </p:txBody>
      </p:sp>
      <p:sp>
        <p:nvSpPr>
          <p:cNvPr id="24" name="Freeform 24"/>
          <p:cNvSpPr/>
          <p:nvPr/>
        </p:nvSpPr>
        <p:spPr>
          <a:xfrm>
            <a:off x="2894079" y="3773942"/>
            <a:ext cx="1411758" cy="1411758"/>
          </a:xfrm>
          <a:custGeom>
            <a:avLst/>
            <a:gdLst/>
            <a:ahLst/>
            <a:cxnLst/>
            <a:rect l="l" t="t" r="r" b="b"/>
            <a:pathLst>
              <a:path w="1411758" h="1411758">
                <a:moveTo>
                  <a:pt x="0" y="0"/>
                </a:moveTo>
                <a:lnTo>
                  <a:pt x="1411758" y="0"/>
                </a:lnTo>
                <a:lnTo>
                  <a:pt x="1411758" y="1411758"/>
                </a:lnTo>
                <a:lnTo>
                  <a:pt x="0" y="141175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N"/>
          </a:p>
        </p:txBody>
      </p:sp>
      <p:sp>
        <p:nvSpPr>
          <p:cNvPr id="25" name="Freeform 25"/>
          <p:cNvSpPr/>
          <p:nvPr/>
        </p:nvSpPr>
        <p:spPr>
          <a:xfrm>
            <a:off x="14160637" y="3880066"/>
            <a:ext cx="1263434" cy="1263434"/>
          </a:xfrm>
          <a:custGeom>
            <a:avLst/>
            <a:gdLst/>
            <a:ahLst/>
            <a:cxnLst/>
            <a:rect l="l" t="t" r="r" b="b"/>
            <a:pathLst>
              <a:path w="1263434" h="1263434">
                <a:moveTo>
                  <a:pt x="0" y="0"/>
                </a:moveTo>
                <a:lnTo>
                  <a:pt x="1263433" y="0"/>
                </a:lnTo>
                <a:lnTo>
                  <a:pt x="1263433" y="1263434"/>
                </a:lnTo>
                <a:lnTo>
                  <a:pt x="0" y="126343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IN"/>
          </a:p>
        </p:txBody>
      </p:sp>
      <p:sp>
        <p:nvSpPr>
          <p:cNvPr id="26" name="TextBox 26"/>
          <p:cNvSpPr txBox="1"/>
          <p:nvPr/>
        </p:nvSpPr>
        <p:spPr>
          <a:xfrm>
            <a:off x="4875580" y="527278"/>
            <a:ext cx="8266160" cy="687705"/>
          </a:xfrm>
          <a:prstGeom prst="rect">
            <a:avLst/>
          </a:prstGeom>
        </p:spPr>
        <p:txBody>
          <a:bodyPr lIns="0" tIns="0" rIns="0" bIns="0" rtlCol="0" anchor="t">
            <a:spAutoFit/>
          </a:bodyPr>
          <a:lstStyle/>
          <a:p>
            <a:pPr algn="ctr">
              <a:lnSpc>
                <a:spcPts val="5084"/>
              </a:lnSpc>
            </a:pPr>
            <a:r>
              <a:rPr lang="en-US" sz="4500" spc="-135">
                <a:solidFill>
                  <a:srgbClr val="FFD200"/>
                </a:solidFill>
                <a:latin typeface="Poppins Bold"/>
              </a:rPr>
              <a:t>Model Creation</a:t>
            </a:r>
          </a:p>
        </p:txBody>
      </p:sp>
      <p:sp>
        <p:nvSpPr>
          <p:cNvPr id="27" name="TextBox 27"/>
          <p:cNvSpPr txBox="1"/>
          <p:nvPr/>
        </p:nvSpPr>
        <p:spPr>
          <a:xfrm>
            <a:off x="2036063" y="6127421"/>
            <a:ext cx="3031251" cy="1346522"/>
          </a:xfrm>
          <a:prstGeom prst="rect">
            <a:avLst/>
          </a:prstGeom>
        </p:spPr>
        <p:txBody>
          <a:bodyPr lIns="0" tIns="0" rIns="0" bIns="0" rtlCol="0" anchor="t">
            <a:spAutoFit/>
          </a:bodyPr>
          <a:lstStyle/>
          <a:p>
            <a:pPr algn="ctr">
              <a:lnSpc>
                <a:spcPts val="3502"/>
              </a:lnSpc>
            </a:pPr>
            <a:r>
              <a:rPr lang="en-US" sz="3099" spc="-92" dirty="0">
                <a:solidFill>
                  <a:srgbClr val="FFFFFF"/>
                </a:solidFill>
                <a:latin typeface="Poppins Bold"/>
              </a:rPr>
              <a:t>Correlation of data w.r.t lag observation</a:t>
            </a:r>
          </a:p>
        </p:txBody>
      </p:sp>
      <p:sp>
        <p:nvSpPr>
          <p:cNvPr id="28" name="TextBox 28"/>
          <p:cNvSpPr txBox="1"/>
          <p:nvPr/>
        </p:nvSpPr>
        <p:spPr>
          <a:xfrm>
            <a:off x="7471669" y="6008358"/>
            <a:ext cx="3340765" cy="897682"/>
          </a:xfrm>
          <a:prstGeom prst="rect">
            <a:avLst/>
          </a:prstGeom>
        </p:spPr>
        <p:txBody>
          <a:bodyPr lIns="0" tIns="0" rIns="0" bIns="0" rtlCol="0" anchor="t">
            <a:spAutoFit/>
          </a:bodyPr>
          <a:lstStyle/>
          <a:p>
            <a:pPr algn="ctr">
              <a:lnSpc>
                <a:spcPts val="3502"/>
              </a:lnSpc>
            </a:pPr>
            <a:endParaRPr lang="en-US" sz="3099" spc="-92" dirty="0">
              <a:solidFill>
                <a:srgbClr val="FFFFFF"/>
              </a:solidFill>
              <a:latin typeface="Poppins Bold"/>
            </a:endParaRPr>
          </a:p>
          <a:p>
            <a:pPr algn="ctr">
              <a:lnSpc>
                <a:spcPts val="3502"/>
              </a:lnSpc>
            </a:pPr>
            <a:endParaRPr lang="en-US" sz="3099" spc="-92" dirty="0">
              <a:solidFill>
                <a:srgbClr val="FFFFFF"/>
              </a:solidFill>
              <a:latin typeface="Poppins Bold"/>
            </a:endParaRPr>
          </a:p>
        </p:txBody>
      </p:sp>
      <p:sp>
        <p:nvSpPr>
          <p:cNvPr id="29" name="TextBox 29"/>
          <p:cNvSpPr txBox="1"/>
          <p:nvPr/>
        </p:nvSpPr>
        <p:spPr>
          <a:xfrm>
            <a:off x="13507407" y="6246483"/>
            <a:ext cx="2460022" cy="484754"/>
          </a:xfrm>
          <a:prstGeom prst="rect">
            <a:avLst/>
          </a:prstGeom>
        </p:spPr>
        <p:txBody>
          <a:bodyPr lIns="0" tIns="0" rIns="0" bIns="0" rtlCol="0" anchor="t">
            <a:spAutoFit/>
          </a:bodyPr>
          <a:lstStyle/>
          <a:p>
            <a:pPr algn="ctr">
              <a:lnSpc>
                <a:spcPts val="3502"/>
              </a:lnSpc>
            </a:pPr>
            <a:r>
              <a:rPr lang="en-US" sz="3099" spc="-92" dirty="0">
                <a:solidFill>
                  <a:srgbClr val="FFFFFF"/>
                </a:solidFill>
                <a:latin typeface="Poppins Bold"/>
              </a:rPr>
              <a:t>XGBoost</a:t>
            </a:r>
          </a:p>
        </p:txBody>
      </p:sp>
      <p:sp>
        <p:nvSpPr>
          <p:cNvPr id="30" name="TextBox 29">
            <a:extLst>
              <a:ext uri="{FF2B5EF4-FFF2-40B4-BE49-F238E27FC236}">
                <a16:creationId xmlns:a16="http://schemas.microsoft.com/office/drawing/2014/main" id="{E073C529-6BE6-50D2-7BAC-5813B94E7B56}"/>
              </a:ext>
            </a:extLst>
          </p:cNvPr>
          <p:cNvSpPr txBox="1"/>
          <p:nvPr/>
        </p:nvSpPr>
        <p:spPr>
          <a:xfrm>
            <a:off x="7828684" y="6200092"/>
            <a:ext cx="3144115" cy="1046440"/>
          </a:xfrm>
          <a:prstGeom prst="rect">
            <a:avLst/>
          </a:prstGeom>
          <a:noFill/>
        </p:spPr>
        <p:txBody>
          <a:bodyPr wrap="square" rtlCol="0">
            <a:spAutoFit/>
          </a:bodyPr>
          <a:lstStyle/>
          <a:p>
            <a:r>
              <a:rPr lang="en-IN" sz="3100" dirty="0">
                <a:solidFill>
                  <a:schemeClr val="bg1"/>
                </a:solidFill>
                <a:latin typeface="Poppins Bold" panose="00000800000000000000" charset="0"/>
                <a:cs typeface="Poppins Bold" panose="00000800000000000000" charset="0"/>
              </a:rPr>
              <a:t>ARIMA on each feature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045" t="-28272" b="-21823"/>
            </a:stretch>
          </a:blipFill>
        </p:spPr>
        <p:txBody>
          <a:bodyPr/>
          <a:lstStyle/>
          <a:p>
            <a:endParaRPr lang="en-IN"/>
          </a:p>
        </p:txBody>
      </p:sp>
      <p:sp>
        <p:nvSpPr>
          <p:cNvPr id="3" name="Freeform 3"/>
          <p:cNvSpPr/>
          <p:nvPr/>
        </p:nvSpPr>
        <p:spPr>
          <a:xfrm rot="-7934286" flipH="1">
            <a:off x="-2014529" y="-1377582"/>
            <a:ext cx="5262418" cy="1224708"/>
          </a:xfrm>
          <a:custGeom>
            <a:avLst/>
            <a:gdLst/>
            <a:ahLst/>
            <a:cxnLst/>
            <a:rect l="l" t="t" r="r" b="b"/>
            <a:pathLst>
              <a:path w="5262418" h="1224708">
                <a:moveTo>
                  <a:pt x="5262418" y="0"/>
                </a:moveTo>
                <a:lnTo>
                  <a:pt x="0" y="0"/>
                </a:lnTo>
                <a:lnTo>
                  <a:pt x="0" y="1224708"/>
                </a:lnTo>
                <a:lnTo>
                  <a:pt x="5262418" y="1224708"/>
                </a:lnTo>
                <a:lnTo>
                  <a:pt x="52624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rot="-7934286" flipH="1">
            <a:off x="-1527607" y="-25638"/>
            <a:ext cx="2771793" cy="645072"/>
          </a:xfrm>
          <a:custGeom>
            <a:avLst/>
            <a:gdLst/>
            <a:ahLst/>
            <a:cxnLst/>
            <a:rect l="l" t="t" r="r" b="b"/>
            <a:pathLst>
              <a:path w="2771793" h="645072">
                <a:moveTo>
                  <a:pt x="2771794" y="0"/>
                </a:moveTo>
                <a:lnTo>
                  <a:pt x="0" y="0"/>
                </a:lnTo>
                <a:lnTo>
                  <a:pt x="0" y="645072"/>
                </a:lnTo>
                <a:lnTo>
                  <a:pt x="2771794" y="645072"/>
                </a:lnTo>
                <a:lnTo>
                  <a:pt x="277179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7934286">
            <a:off x="214695" y="-209830"/>
            <a:ext cx="1373710" cy="319700"/>
          </a:xfrm>
          <a:custGeom>
            <a:avLst/>
            <a:gdLst/>
            <a:ahLst/>
            <a:cxnLst/>
            <a:rect l="l" t="t" r="r" b="b"/>
            <a:pathLst>
              <a:path w="1373710" h="319700">
                <a:moveTo>
                  <a:pt x="0" y="0"/>
                </a:moveTo>
                <a:lnTo>
                  <a:pt x="1373710" y="0"/>
                </a:lnTo>
                <a:lnTo>
                  <a:pt x="1373710" y="319700"/>
                </a:lnTo>
                <a:lnTo>
                  <a:pt x="0" y="319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rot="-5400000">
            <a:off x="2233761" y="296898"/>
            <a:ext cx="731802" cy="731802"/>
          </a:xfrm>
          <a:custGeom>
            <a:avLst/>
            <a:gdLst/>
            <a:ahLst/>
            <a:cxnLst/>
            <a:rect l="l" t="t" r="r" b="b"/>
            <a:pathLst>
              <a:path w="731802" h="731802">
                <a:moveTo>
                  <a:pt x="0" y="0"/>
                </a:moveTo>
                <a:lnTo>
                  <a:pt x="731802" y="0"/>
                </a:lnTo>
                <a:lnTo>
                  <a:pt x="731802" y="731802"/>
                </a:lnTo>
                <a:lnTo>
                  <a:pt x="0" y="7318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rot="7849846">
            <a:off x="14842006" y="-1558841"/>
            <a:ext cx="5703132" cy="1327274"/>
          </a:xfrm>
          <a:custGeom>
            <a:avLst/>
            <a:gdLst/>
            <a:ahLst/>
            <a:cxnLst/>
            <a:rect l="l" t="t" r="r" b="b"/>
            <a:pathLst>
              <a:path w="5703132" h="1327274">
                <a:moveTo>
                  <a:pt x="0" y="0"/>
                </a:moveTo>
                <a:lnTo>
                  <a:pt x="5703132" y="0"/>
                </a:lnTo>
                <a:lnTo>
                  <a:pt x="5703132" y="1327274"/>
                </a:lnTo>
                <a:lnTo>
                  <a:pt x="0" y="13272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rot="7840061" flipH="1">
            <a:off x="16428590" y="-146925"/>
            <a:ext cx="1416975" cy="329769"/>
          </a:xfrm>
          <a:custGeom>
            <a:avLst/>
            <a:gdLst/>
            <a:ahLst/>
            <a:cxnLst/>
            <a:rect l="l" t="t" r="r" b="b"/>
            <a:pathLst>
              <a:path w="1416975" h="329769">
                <a:moveTo>
                  <a:pt x="1416975" y="0"/>
                </a:moveTo>
                <a:lnTo>
                  <a:pt x="0" y="0"/>
                </a:lnTo>
                <a:lnTo>
                  <a:pt x="0" y="329769"/>
                </a:lnTo>
                <a:lnTo>
                  <a:pt x="1416975" y="329769"/>
                </a:lnTo>
                <a:lnTo>
                  <a:pt x="141697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9" name="Freeform 9"/>
          <p:cNvSpPr/>
          <p:nvPr/>
        </p:nvSpPr>
        <p:spPr>
          <a:xfrm rot="7883251">
            <a:off x="16956597" y="-57052"/>
            <a:ext cx="3041758" cy="707900"/>
          </a:xfrm>
          <a:custGeom>
            <a:avLst/>
            <a:gdLst/>
            <a:ahLst/>
            <a:cxnLst/>
            <a:rect l="l" t="t" r="r" b="b"/>
            <a:pathLst>
              <a:path w="3041758" h="707900">
                <a:moveTo>
                  <a:pt x="0" y="0"/>
                </a:moveTo>
                <a:lnTo>
                  <a:pt x="3041759" y="0"/>
                </a:lnTo>
                <a:lnTo>
                  <a:pt x="3041759" y="707900"/>
                </a:lnTo>
                <a:lnTo>
                  <a:pt x="0" y="707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Freeform 10"/>
          <p:cNvSpPr/>
          <p:nvPr/>
        </p:nvSpPr>
        <p:spPr>
          <a:xfrm rot="-5400000">
            <a:off x="15223650" y="296898"/>
            <a:ext cx="728984" cy="728984"/>
          </a:xfrm>
          <a:custGeom>
            <a:avLst/>
            <a:gdLst/>
            <a:ahLst/>
            <a:cxnLst/>
            <a:rect l="l" t="t" r="r" b="b"/>
            <a:pathLst>
              <a:path w="728984" h="728984">
                <a:moveTo>
                  <a:pt x="0" y="0"/>
                </a:moveTo>
                <a:lnTo>
                  <a:pt x="728984" y="0"/>
                </a:lnTo>
                <a:lnTo>
                  <a:pt x="728984" y="728983"/>
                </a:lnTo>
                <a:lnTo>
                  <a:pt x="0" y="7289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6" name="TextBox 15">
            <a:extLst>
              <a:ext uri="{FF2B5EF4-FFF2-40B4-BE49-F238E27FC236}">
                <a16:creationId xmlns:a16="http://schemas.microsoft.com/office/drawing/2014/main" id="{21359448-85CE-D130-E8C2-BD927582E83C}"/>
              </a:ext>
            </a:extLst>
          </p:cNvPr>
          <p:cNvSpPr txBox="1"/>
          <p:nvPr/>
        </p:nvSpPr>
        <p:spPr>
          <a:xfrm>
            <a:off x="1177787" y="1594441"/>
            <a:ext cx="6137413" cy="1046440"/>
          </a:xfrm>
          <a:prstGeom prst="rect">
            <a:avLst/>
          </a:prstGeom>
          <a:noFill/>
        </p:spPr>
        <p:txBody>
          <a:bodyPr wrap="square" rtlCol="0">
            <a:spAutoFit/>
          </a:bodyPr>
          <a:lstStyle/>
          <a:p>
            <a:r>
              <a:rPr lang="en-US" sz="3100" dirty="0">
                <a:solidFill>
                  <a:srgbClr val="FFC000"/>
                </a:solidFill>
                <a:latin typeface="Poppins Bold" panose="00000800000000000000" charset="0"/>
                <a:cs typeface="Poppins Bold" panose="00000800000000000000" charset="0"/>
              </a:rPr>
              <a:t>ARIMA (Auto Regressive Integrated Moving Average)</a:t>
            </a:r>
            <a:endParaRPr lang="en-IN" sz="3100" dirty="0">
              <a:solidFill>
                <a:srgbClr val="FFC000"/>
              </a:solidFill>
              <a:latin typeface="Poppins Bold" panose="00000800000000000000" charset="0"/>
              <a:cs typeface="Poppins Bold" panose="00000800000000000000" charset="0"/>
            </a:endParaRPr>
          </a:p>
        </p:txBody>
      </p:sp>
      <p:sp>
        <p:nvSpPr>
          <p:cNvPr id="17" name="TextBox 16">
            <a:extLst>
              <a:ext uri="{FF2B5EF4-FFF2-40B4-BE49-F238E27FC236}">
                <a16:creationId xmlns:a16="http://schemas.microsoft.com/office/drawing/2014/main" id="{0CFF42E0-EDDA-20AE-054E-2F122DD3BC61}"/>
              </a:ext>
            </a:extLst>
          </p:cNvPr>
          <p:cNvSpPr txBox="1"/>
          <p:nvPr/>
        </p:nvSpPr>
        <p:spPr>
          <a:xfrm>
            <a:off x="1371600" y="2781300"/>
            <a:ext cx="15834796" cy="1200329"/>
          </a:xfrm>
          <a:prstGeom prst="rect">
            <a:avLst/>
          </a:prstGeom>
          <a:noFill/>
        </p:spPr>
        <p:txBody>
          <a:bodyPr wrap="square" rtlCol="0">
            <a:spAutoFit/>
          </a:bodyPr>
          <a:lstStyle/>
          <a:p>
            <a:r>
              <a:rPr lang="en-US" sz="2400" dirty="0">
                <a:solidFill>
                  <a:schemeClr val="bg1"/>
                </a:solidFill>
                <a:latin typeface="Poppins Bold" panose="00000800000000000000" charset="0"/>
                <a:cs typeface="Poppins Bold" panose="00000800000000000000" charset="0"/>
              </a:rPr>
              <a:t>ARIMA is a popular method for time series analysis and forecasting. This statistical technique that helps model and make predictions about time-dependent data. ARIMA models are useful when dealing with data that exhibits temporal patterns and serial correlation. </a:t>
            </a:r>
            <a:endParaRPr lang="en-IN" sz="2400" dirty="0">
              <a:solidFill>
                <a:schemeClr val="bg1"/>
              </a:solidFill>
              <a:latin typeface="Poppins Bold" panose="00000800000000000000" charset="0"/>
              <a:cs typeface="Poppins Bold" panose="00000800000000000000" charset="0"/>
            </a:endParaRPr>
          </a:p>
        </p:txBody>
      </p:sp>
      <p:sp>
        <p:nvSpPr>
          <p:cNvPr id="18" name="TextBox 17">
            <a:extLst>
              <a:ext uri="{FF2B5EF4-FFF2-40B4-BE49-F238E27FC236}">
                <a16:creationId xmlns:a16="http://schemas.microsoft.com/office/drawing/2014/main" id="{001FC83B-6F92-21A8-69E3-21C535ED108C}"/>
              </a:ext>
            </a:extLst>
          </p:cNvPr>
          <p:cNvSpPr txBox="1"/>
          <p:nvPr/>
        </p:nvSpPr>
        <p:spPr>
          <a:xfrm>
            <a:off x="1295400" y="4137054"/>
            <a:ext cx="16242234" cy="5262979"/>
          </a:xfrm>
          <a:prstGeom prst="rect">
            <a:avLst/>
          </a:prstGeom>
          <a:noFill/>
        </p:spPr>
        <p:txBody>
          <a:bodyPr wrap="square" rtlCol="0">
            <a:spAutoFit/>
          </a:bodyPr>
          <a:lstStyle/>
          <a:p>
            <a:r>
              <a:rPr lang="en-US" sz="2400" u="sng" dirty="0" err="1">
                <a:solidFill>
                  <a:srgbClr val="FFFF00"/>
                </a:solidFill>
                <a:latin typeface="Poppins Bold" panose="00000800000000000000" charset="0"/>
                <a:cs typeface="Poppins Bold" panose="00000800000000000000" charset="0"/>
              </a:rPr>
              <a:t>AutoRegressive</a:t>
            </a:r>
            <a:r>
              <a:rPr lang="en-US" sz="2400" u="sng" dirty="0">
                <a:solidFill>
                  <a:srgbClr val="FFFF00"/>
                </a:solidFill>
                <a:latin typeface="Poppins Bold" panose="00000800000000000000" charset="0"/>
                <a:cs typeface="Poppins Bold" panose="00000800000000000000" charset="0"/>
              </a:rPr>
              <a:t> (AR) Component: </a:t>
            </a:r>
            <a:r>
              <a:rPr lang="en-US" sz="2400" dirty="0">
                <a:solidFill>
                  <a:schemeClr val="bg1"/>
                </a:solidFill>
                <a:latin typeface="Poppins Bold" panose="00000800000000000000" charset="0"/>
                <a:cs typeface="Poppins Bold" panose="00000800000000000000" charset="0"/>
              </a:rPr>
              <a:t>This component models the relationship between the current value of the time series and its past values. The "p" parameter represents the order of the autoregressive component, indicating how many lag observations are used to make predictions.</a:t>
            </a:r>
          </a:p>
          <a:p>
            <a:endParaRPr lang="en-US" sz="2400" dirty="0">
              <a:solidFill>
                <a:schemeClr val="bg1"/>
              </a:solidFill>
              <a:latin typeface="Poppins Bold" panose="00000800000000000000" charset="0"/>
              <a:cs typeface="Poppins Bold" panose="00000800000000000000" charset="0"/>
            </a:endParaRPr>
          </a:p>
          <a:p>
            <a:r>
              <a:rPr lang="en-US" sz="2400" dirty="0">
                <a:solidFill>
                  <a:schemeClr val="bg1"/>
                </a:solidFill>
                <a:latin typeface="Poppins Bold" panose="00000800000000000000" charset="0"/>
                <a:cs typeface="Poppins Bold" panose="00000800000000000000" charset="0"/>
              </a:rPr>
              <a:t>Example: AR(p) = φ1 * Y(t-1) + φ2 * Y(t-2) + ... + </a:t>
            </a:r>
            <a:r>
              <a:rPr lang="en-US" sz="2400" dirty="0" err="1">
                <a:solidFill>
                  <a:schemeClr val="bg1"/>
                </a:solidFill>
                <a:latin typeface="Poppins Bold" panose="00000800000000000000" charset="0"/>
                <a:cs typeface="Poppins Bold" panose="00000800000000000000" charset="0"/>
              </a:rPr>
              <a:t>φp</a:t>
            </a:r>
            <a:r>
              <a:rPr lang="en-US" sz="2400" dirty="0">
                <a:solidFill>
                  <a:schemeClr val="bg1"/>
                </a:solidFill>
                <a:latin typeface="Poppins Bold" panose="00000800000000000000" charset="0"/>
                <a:cs typeface="Poppins Bold" panose="00000800000000000000" charset="0"/>
              </a:rPr>
              <a:t> * Y(t-p)</a:t>
            </a:r>
          </a:p>
          <a:p>
            <a:endParaRPr lang="en-US" sz="2400" dirty="0">
              <a:solidFill>
                <a:schemeClr val="bg1"/>
              </a:solidFill>
              <a:latin typeface="Poppins Bold" panose="00000800000000000000" charset="0"/>
              <a:cs typeface="Poppins Bold" panose="00000800000000000000" charset="0"/>
            </a:endParaRPr>
          </a:p>
          <a:p>
            <a:r>
              <a:rPr lang="en-US" sz="2400" u="sng" dirty="0">
                <a:solidFill>
                  <a:srgbClr val="FFFF00"/>
                </a:solidFill>
                <a:latin typeface="Poppins Bold" panose="00000800000000000000" charset="0"/>
                <a:cs typeface="Poppins Bold" panose="00000800000000000000" charset="0"/>
              </a:rPr>
              <a:t>Integrated (I) Component: </a:t>
            </a:r>
            <a:r>
              <a:rPr lang="en-US" sz="2400" dirty="0">
                <a:solidFill>
                  <a:schemeClr val="bg1"/>
                </a:solidFill>
                <a:latin typeface="Poppins Bold" panose="00000800000000000000" charset="0"/>
                <a:cs typeface="Poppins Bold" panose="00000800000000000000" charset="0"/>
              </a:rPr>
              <a:t>This component represents the differencing of the time series data to make it stationary. Stationarity is crucial for ARIMA.</a:t>
            </a:r>
          </a:p>
          <a:p>
            <a:endParaRPr lang="en-US" sz="2400" dirty="0">
              <a:solidFill>
                <a:schemeClr val="bg1"/>
              </a:solidFill>
              <a:latin typeface="Poppins Bold" panose="00000800000000000000" charset="0"/>
              <a:cs typeface="Poppins Bold" panose="00000800000000000000" charset="0"/>
            </a:endParaRPr>
          </a:p>
          <a:p>
            <a:r>
              <a:rPr lang="en-US" sz="2400" u="sng" dirty="0">
                <a:solidFill>
                  <a:srgbClr val="FFFF00"/>
                </a:solidFill>
                <a:latin typeface="Poppins Bold" panose="00000800000000000000" charset="0"/>
                <a:cs typeface="Poppins Bold" panose="00000800000000000000" charset="0"/>
              </a:rPr>
              <a:t>Moving Average (MA) Component: </a:t>
            </a:r>
            <a:r>
              <a:rPr lang="en-US" sz="2400" dirty="0">
                <a:solidFill>
                  <a:schemeClr val="bg1"/>
                </a:solidFill>
                <a:latin typeface="Poppins Bold" panose="00000800000000000000" charset="0"/>
                <a:cs typeface="Poppins Bold" panose="00000800000000000000" charset="0"/>
              </a:rPr>
              <a:t>This component models the relationship between the current value and the past white noise (residual) terms. The "q" parameter represents the order of the moving average component, indicating how many lagged residuals are used in the model.</a:t>
            </a:r>
          </a:p>
          <a:p>
            <a:endParaRPr lang="en-US" sz="2400" dirty="0">
              <a:solidFill>
                <a:schemeClr val="bg1"/>
              </a:solidFill>
              <a:latin typeface="Poppins Bold" panose="00000800000000000000" charset="0"/>
              <a:cs typeface="Poppins Bold" panose="00000800000000000000" charset="0"/>
            </a:endParaRPr>
          </a:p>
          <a:p>
            <a:r>
              <a:rPr lang="en-US" sz="2400" dirty="0">
                <a:solidFill>
                  <a:schemeClr val="bg1"/>
                </a:solidFill>
                <a:latin typeface="Poppins Bold" panose="00000800000000000000" charset="0"/>
                <a:cs typeface="Poppins Bold" panose="00000800000000000000" charset="0"/>
              </a:rPr>
              <a:t>Example: MA(q) = θ1 * ε(t-1) + θ2 * ε(t-2) + ... + </a:t>
            </a:r>
            <a:r>
              <a:rPr lang="en-US" sz="2400" dirty="0" err="1">
                <a:solidFill>
                  <a:schemeClr val="bg1"/>
                </a:solidFill>
                <a:latin typeface="Poppins Bold" panose="00000800000000000000" charset="0"/>
                <a:cs typeface="Poppins Bold" panose="00000800000000000000" charset="0"/>
              </a:rPr>
              <a:t>θq</a:t>
            </a:r>
            <a:r>
              <a:rPr lang="en-US" sz="2400" dirty="0">
                <a:solidFill>
                  <a:schemeClr val="bg1"/>
                </a:solidFill>
                <a:latin typeface="Poppins Bold" panose="00000800000000000000" charset="0"/>
                <a:cs typeface="Poppins Bold" panose="00000800000000000000" charset="0"/>
              </a:rPr>
              <a:t> * ε(t-q)</a:t>
            </a:r>
            <a:endParaRPr lang="en-IN" sz="2400" dirty="0">
              <a:solidFill>
                <a:schemeClr val="bg1"/>
              </a:solidFill>
              <a:latin typeface="Poppins Bold" panose="00000800000000000000" charset="0"/>
              <a:cs typeface="Poppins Bold" panose="00000800000000000000"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045" t="-28272" b="-21823"/>
            </a:stretch>
          </a:blipFill>
        </p:spPr>
        <p:txBody>
          <a:bodyPr/>
          <a:lstStyle/>
          <a:p>
            <a:endParaRPr lang="en-IN"/>
          </a:p>
        </p:txBody>
      </p:sp>
      <p:sp>
        <p:nvSpPr>
          <p:cNvPr id="3" name="Freeform 3"/>
          <p:cNvSpPr/>
          <p:nvPr/>
        </p:nvSpPr>
        <p:spPr>
          <a:xfrm rot="-7934286" flipH="1">
            <a:off x="-2014529" y="-1377582"/>
            <a:ext cx="5262418" cy="1224708"/>
          </a:xfrm>
          <a:custGeom>
            <a:avLst/>
            <a:gdLst/>
            <a:ahLst/>
            <a:cxnLst/>
            <a:rect l="l" t="t" r="r" b="b"/>
            <a:pathLst>
              <a:path w="5262418" h="1224708">
                <a:moveTo>
                  <a:pt x="5262418" y="0"/>
                </a:moveTo>
                <a:lnTo>
                  <a:pt x="0" y="0"/>
                </a:lnTo>
                <a:lnTo>
                  <a:pt x="0" y="1224708"/>
                </a:lnTo>
                <a:lnTo>
                  <a:pt x="5262418" y="1224708"/>
                </a:lnTo>
                <a:lnTo>
                  <a:pt x="526241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rot="-7934286" flipH="1">
            <a:off x="-1527607" y="-25638"/>
            <a:ext cx="2771793" cy="645072"/>
          </a:xfrm>
          <a:custGeom>
            <a:avLst/>
            <a:gdLst/>
            <a:ahLst/>
            <a:cxnLst/>
            <a:rect l="l" t="t" r="r" b="b"/>
            <a:pathLst>
              <a:path w="2771793" h="645072">
                <a:moveTo>
                  <a:pt x="2771794" y="0"/>
                </a:moveTo>
                <a:lnTo>
                  <a:pt x="0" y="0"/>
                </a:lnTo>
                <a:lnTo>
                  <a:pt x="0" y="645072"/>
                </a:lnTo>
                <a:lnTo>
                  <a:pt x="2771794" y="645072"/>
                </a:lnTo>
                <a:lnTo>
                  <a:pt x="277179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7934286">
            <a:off x="214695" y="-209830"/>
            <a:ext cx="1373710" cy="319700"/>
          </a:xfrm>
          <a:custGeom>
            <a:avLst/>
            <a:gdLst/>
            <a:ahLst/>
            <a:cxnLst/>
            <a:rect l="l" t="t" r="r" b="b"/>
            <a:pathLst>
              <a:path w="1373710" h="319700">
                <a:moveTo>
                  <a:pt x="0" y="0"/>
                </a:moveTo>
                <a:lnTo>
                  <a:pt x="1373710" y="0"/>
                </a:lnTo>
                <a:lnTo>
                  <a:pt x="1373710" y="319700"/>
                </a:lnTo>
                <a:lnTo>
                  <a:pt x="0" y="319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rot="-5400000">
            <a:off x="2233761" y="296898"/>
            <a:ext cx="731802" cy="731802"/>
          </a:xfrm>
          <a:custGeom>
            <a:avLst/>
            <a:gdLst/>
            <a:ahLst/>
            <a:cxnLst/>
            <a:rect l="l" t="t" r="r" b="b"/>
            <a:pathLst>
              <a:path w="731802" h="731802">
                <a:moveTo>
                  <a:pt x="0" y="0"/>
                </a:moveTo>
                <a:lnTo>
                  <a:pt x="731802" y="0"/>
                </a:lnTo>
                <a:lnTo>
                  <a:pt x="731802" y="731802"/>
                </a:lnTo>
                <a:lnTo>
                  <a:pt x="0" y="7318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rot="7849846">
            <a:off x="14842006" y="-1558841"/>
            <a:ext cx="5703132" cy="1327274"/>
          </a:xfrm>
          <a:custGeom>
            <a:avLst/>
            <a:gdLst/>
            <a:ahLst/>
            <a:cxnLst/>
            <a:rect l="l" t="t" r="r" b="b"/>
            <a:pathLst>
              <a:path w="5703132" h="1327274">
                <a:moveTo>
                  <a:pt x="0" y="0"/>
                </a:moveTo>
                <a:lnTo>
                  <a:pt x="5703132" y="0"/>
                </a:lnTo>
                <a:lnTo>
                  <a:pt x="5703132" y="1327274"/>
                </a:lnTo>
                <a:lnTo>
                  <a:pt x="0" y="13272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rot="7840061" flipH="1">
            <a:off x="16428590" y="-146925"/>
            <a:ext cx="1416975" cy="329769"/>
          </a:xfrm>
          <a:custGeom>
            <a:avLst/>
            <a:gdLst/>
            <a:ahLst/>
            <a:cxnLst/>
            <a:rect l="l" t="t" r="r" b="b"/>
            <a:pathLst>
              <a:path w="1416975" h="329769">
                <a:moveTo>
                  <a:pt x="1416975" y="0"/>
                </a:moveTo>
                <a:lnTo>
                  <a:pt x="0" y="0"/>
                </a:lnTo>
                <a:lnTo>
                  <a:pt x="0" y="329769"/>
                </a:lnTo>
                <a:lnTo>
                  <a:pt x="1416975" y="329769"/>
                </a:lnTo>
                <a:lnTo>
                  <a:pt x="141697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9" name="Freeform 9"/>
          <p:cNvSpPr/>
          <p:nvPr/>
        </p:nvSpPr>
        <p:spPr>
          <a:xfrm rot="7883251">
            <a:off x="16956597" y="-57052"/>
            <a:ext cx="3041758" cy="707900"/>
          </a:xfrm>
          <a:custGeom>
            <a:avLst/>
            <a:gdLst/>
            <a:ahLst/>
            <a:cxnLst/>
            <a:rect l="l" t="t" r="r" b="b"/>
            <a:pathLst>
              <a:path w="3041758" h="707900">
                <a:moveTo>
                  <a:pt x="0" y="0"/>
                </a:moveTo>
                <a:lnTo>
                  <a:pt x="3041759" y="0"/>
                </a:lnTo>
                <a:lnTo>
                  <a:pt x="3041759" y="707900"/>
                </a:lnTo>
                <a:lnTo>
                  <a:pt x="0" y="707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Freeform 10"/>
          <p:cNvSpPr/>
          <p:nvPr/>
        </p:nvSpPr>
        <p:spPr>
          <a:xfrm rot="-5400000">
            <a:off x="15223650" y="299716"/>
            <a:ext cx="728984" cy="728984"/>
          </a:xfrm>
          <a:custGeom>
            <a:avLst/>
            <a:gdLst/>
            <a:ahLst/>
            <a:cxnLst/>
            <a:rect l="l" t="t" r="r" b="b"/>
            <a:pathLst>
              <a:path w="728984" h="728984">
                <a:moveTo>
                  <a:pt x="0" y="0"/>
                </a:moveTo>
                <a:lnTo>
                  <a:pt x="728984" y="0"/>
                </a:lnTo>
                <a:lnTo>
                  <a:pt x="728984" y="728984"/>
                </a:lnTo>
                <a:lnTo>
                  <a:pt x="0" y="7289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1" name="Freeform 11"/>
          <p:cNvSpPr/>
          <p:nvPr/>
        </p:nvSpPr>
        <p:spPr>
          <a:xfrm>
            <a:off x="2147741" y="4228983"/>
            <a:ext cx="5029317" cy="5029317"/>
          </a:xfrm>
          <a:custGeom>
            <a:avLst/>
            <a:gdLst/>
            <a:ahLst/>
            <a:cxnLst/>
            <a:rect l="l" t="t" r="r" b="b"/>
            <a:pathLst>
              <a:path w="5029317" h="5029317">
                <a:moveTo>
                  <a:pt x="0" y="0"/>
                </a:moveTo>
                <a:lnTo>
                  <a:pt x="5029316" y="0"/>
                </a:lnTo>
                <a:lnTo>
                  <a:pt x="5029316" y="5029317"/>
                </a:lnTo>
                <a:lnTo>
                  <a:pt x="0" y="5029317"/>
                </a:lnTo>
                <a:lnTo>
                  <a:pt x="0" y="0"/>
                </a:lnTo>
                <a:close/>
              </a:path>
            </a:pathLst>
          </a:custGeom>
          <a:blipFill>
            <a:blip r:embed="rId9"/>
            <a:stretch>
              <a:fillRect/>
            </a:stretch>
          </a:blipFill>
        </p:spPr>
        <p:txBody>
          <a:bodyPr/>
          <a:lstStyle/>
          <a:p>
            <a:endParaRPr lang="en-IN"/>
          </a:p>
        </p:txBody>
      </p:sp>
      <p:sp>
        <p:nvSpPr>
          <p:cNvPr id="12" name="TextBox 12"/>
          <p:cNvSpPr txBox="1"/>
          <p:nvPr/>
        </p:nvSpPr>
        <p:spPr>
          <a:xfrm>
            <a:off x="197175" y="1804294"/>
            <a:ext cx="8683171" cy="1630045"/>
          </a:xfrm>
          <a:prstGeom prst="rect">
            <a:avLst/>
          </a:prstGeom>
        </p:spPr>
        <p:txBody>
          <a:bodyPr lIns="0" tIns="0" rIns="0" bIns="0" rtlCol="0" anchor="t">
            <a:spAutoFit/>
          </a:bodyPr>
          <a:lstStyle/>
          <a:p>
            <a:pPr algn="ctr">
              <a:lnSpc>
                <a:spcPts val="6214"/>
              </a:lnSpc>
            </a:pPr>
            <a:r>
              <a:rPr lang="en-US" sz="5499" spc="-164" dirty="0">
                <a:solidFill>
                  <a:srgbClr val="FFD200"/>
                </a:solidFill>
                <a:latin typeface="Poppins Bold"/>
              </a:rPr>
              <a:t>Model Improvement by XGBoost:</a:t>
            </a:r>
          </a:p>
        </p:txBody>
      </p:sp>
      <p:sp>
        <p:nvSpPr>
          <p:cNvPr id="13" name="TextBox 13"/>
          <p:cNvSpPr txBox="1"/>
          <p:nvPr/>
        </p:nvSpPr>
        <p:spPr>
          <a:xfrm>
            <a:off x="8880346" y="2081397"/>
            <a:ext cx="8256732" cy="5219442"/>
          </a:xfrm>
          <a:prstGeom prst="rect">
            <a:avLst/>
          </a:prstGeom>
        </p:spPr>
        <p:txBody>
          <a:bodyPr lIns="0" tIns="0" rIns="0" bIns="0" rtlCol="0" anchor="t">
            <a:spAutoFit/>
          </a:bodyPr>
          <a:lstStyle/>
          <a:p>
            <a:pPr>
              <a:lnSpc>
                <a:spcPts val="3736"/>
              </a:lnSpc>
              <a:spcBef>
                <a:spcPct val="0"/>
              </a:spcBef>
            </a:pPr>
            <a:endParaRPr lang="en-US" sz="3306" spc="-99" dirty="0">
              <a:solidFill>
                <a:srgbClr val="FEFFFE"/>
              </a:solidFill>
              <a:latin typeface="Poppins"/>
            </a:endParaRPr>
          </a:p>
          <a:p>
            <a:pPr>
              <a:lnSpc>
                <a:spcPts val="3736"/>
              </a:lnSpc>
              <a:spcBef>
                <a:spcPct val="0"/>
              </a:spcBef>
            </a:pPr>
            <a:r>
              <a:rPr lang="en-US" sz="3306" spc="-99" dirty="0">
                <a:solidFill>
                  <a:srgbClr val="FEFFFE"/>
                </a:solidFill>
                <a:latin typeface="Poppins"/>
              </a:rPr>
              <a:t>XGBoost, or Extreme Gradient Boosting, is a powerful machine learning algorithm for regression and classification tasks. It improves predictive accuracy by constructing an ensemble of decision trees and optimizing their performance, making it a popular choice for structured data. XGBoost's speed and regularization techniques make it widely used in various supervised learning applications.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875</Words>
  <Application>Microsoft Office PowerPoint</Application>
  <PresentationFormat>Custom</PresentationFormat>
  <Paragraphs>69</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Poppins Bold</vt:lpstr>
      <vt:lpstr>Calibri</vt:lpstr>
      <vt:lpstr>Arial</vt:lpstr>
      <vt:lpstr>Poppins</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Titans.</dc:title>
  <cp:lastModifiedBy>Chiradip Biswas</cp:lastModifiedBy>
  <cp:revision>5</cp:revision>
  <dcterms:created xsi:type="dcterms:W3CDTF">2006-08-16T00:00:00Z</dcterms:created>
  <dcterms:modified xsi:type="dcterms:W3CDTF">2023-10-15T10:01:49Z</dcterms:modified>
  <dc:identifier>DAFxP7Dr37Q</dc:identifier>
</cp:coreProperties>
</file>